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Lst>
  <p:sldSz cy="13716000" cx="24384000"/>
  <p:notesSz cx="6858000" cy="9144000"/>
  <p:embeddedFontLst>
    <p:embeddedFont>
      <p:font typeface="Helvetica Neue"/>
      <p:regular r:id="rId35"/>
      <p:bold r:id="rId36"/>
      <p:italic r:id="rId37"/>
      <p:boldItalic r:id="rId38"/>
    </p:embeddedFont>
    <p:embeddedFont>
      <p:font typeface="Helvetica Neue Light"/>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jVwCl/68OY2Su/oz505UhAw+Hdl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HelveticaNeueLight-bold.fntdata"/><Relationship Id="rId20" Type="http://schemas.openxmlformats.org/officeDocument/2006/relationships/slide" Target="slides/slide16.xml"/><Relationship Id="rId42" Type="http://schemas.openxmlformats.org/officeDocument/2006/relationships/font" Target="fonts/HelveticaNeueLight-boldItalic.fntdata"/><Relationship Id="rId41" Type="http://schemas.openxmlformats.org/officeDocument/2006/relationships/font" Target="fonts/HelveticaNeueLight-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font" Target="fonts/HelveticaNeue-regular.fntdata"/><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font" Target="fonts/HelveticaNeue-italic.fntdata"/><Relationship Id="rId14" Type="http://schemas.openxmlformats.org/officeDocument/2006/relationships/slide" Target="slides/slide10.xml"/><Relationship Id="rId36" Type="http://schemas.openxmlformats.org/officeDocument/2006/relationships/font" Target="fonts/HelveticaNeue-bold.fntdata"/><Relationship Id="rId17" Type="http://schemas.openxmlformats.org/officeDocument/2006/relationships/slide" Target="slides/slide13.xml"/><Relationship Id="rId39" Type="http://schemas.openxmlformats.org/officeDocument/2006/relationships/font" Target="fonts/HelveticaNeueLight-regular.fntdata"/><Relationship Id="rId16" Type="http://schemas.openxmlformats.org/officeDocument/2006/relationships/slide" Target="slides/slide12.xml"/><Relationship Id="rId38" Type="http://schemas.openxmlformats.org/officeDocument/2006/relationships/font" Target="fonts/HelveticaNeue-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1pPr>
            <a:lvl2pPr indent="-228600" lvl="1" marL="914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2pPr>
            <a:lvl3pPr indent="-228600" lvl="2" marL="1371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3pPr>
            <a:lvl4pPr indent="-228600" lvl="3" marL="1828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4pPr>
            <a:lvl5pPr indent="-228600" lvl="4" marL="22860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5pPr>
            <a:lvl6pPr indent="-228600" lvl="5" marL="2743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6pPr>
            <a:lvl7pPr indent="-228600" lvl="6" marL="3200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7pPr>
            <a:lvl8pPr indent="-228600" lvl="7" marL="3657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8pPr>
            <a:lvl9pPr indent="-228600" lvl="8" marL="4114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1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FACULTY GUIDE</a:t>
            </a:r>
            <a:endParaRPr/>
          </a:p>
        </p:txBody>
      </p:sp>
      <p:sp>
        <p:nvSpPr>
          <p:cNvPr id="84" name="Google Shape;84;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4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74" name="Google Shape;174;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4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84" name="Google Shape;184;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4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95" name="Google Shape;195;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4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05" name="Google Shape;205;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4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16" name="Google Shape;216;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26" name="Google Shape;226;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35" name="Google Shape;235;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44" name="Google Shape;24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53" name="Google Shape;253;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4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62" name="Google Shape;262;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95" name="Google Shape;95;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4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71" name="Google Shape;271;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4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80" name="Google Shape;280;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4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90" name="Google Shape;290;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5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99" name="Google Shape;299;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5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308" name="Google Shape;308;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5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317" name="Google Shape;317;p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5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326" name="Google Shape;326;p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5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Impact vs intent, sometimes we don’t realize we are saying something that can be hurtful because we don’t mean it in the way it is being heard</a:t>
            </a:r>
            <a:endParaRPr/>
          </a:p>
        </p:txBody>
      </p:sp>
      <p:sp>
        <p:nvSpPr>
          <p:cNvPr id="335" name="Google Shape;335;p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5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344" name="Google Shape;344;p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355" name="Google Shape;355;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2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05" name="Google Shape;105;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5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365" name="Google Shape;365;p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3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14" name="Google Shape;114;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3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24" name="Google Shape;124;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2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34" name="Google Shape;134;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3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43" name="Google Shape;143;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3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52" name="Google Shape;152;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4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63" name="Google Shape;163;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tx">
  <p:cSld name="TITLE_AND_BODY">
    <p:spTree>
      <p:nvGrpSpPr>
        <p:cNvPr id="11" name="Shape 11"/>
        <p:cNvGrpSpPr/>
        <p:nvPr/>
      </p:nvGrpSpPr>
      <p:grpSpPr>
        <a:xfrm>
          <a:off x="0" y="0"/>
          <a:ext cx="0" cy="0"/>
          <a:chOff x="0" y="0"/>
          <a:chExt cx="0" cy="0"/>
        </a:xfrm>
      </p:grpSpPr>
      <p:sp>
        <p:nvSpPr>
          <p:cNvPr id="12" name="Google Shape;12;p58"/>
          <p:cNvSpPr txBox="1"/>
          <p:nvPr>
            <p:ph idx="12" type="sldNum"/>
          </p:nvPr>
        </p:nvSpPr>
        <p:spPr>
          <a:xfrm>
            <a:off x="11959031" y="13081000"/>
            <a:ext cx="453238" cy="461059"/>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888888"/>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888888"/>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888888"/>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888888"/>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888888"/>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888888"/>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888888"/>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888888"/>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888888"/>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3" name="Shape 63"/>
        <p:cNvGrpSpPr/>
        <p:nvPr/>
      </p:nvGrpSpPr>
      <p:grpSpPr>
        <a:xfrm>
          <a:off x="0" y="0"/>
          <a:ext cx="0" cy="0"/>
          <a:chOff x="0" y="0"/>
          <a:chExt cx="0" cy="0"/>
        </a:xfrm>
      </p:grpSpPr>
      <p:sp>
        <p:nvSpPr>
          <p:cNvPr id="64" name="Google Shape;64;p67"/>
          <p:cNvSpPr txBox="1"/>
          <p:nvPr>
            <p:ph type="title"/>
          </p:nvPr>
        </p:nvSpPr>
        <p:spPr>
          <a:xfrm>
            <a:off x="1679577" y="914400"/>
            <a:ext cx="7864474" cy="3200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5689"/>
              <a:buFont typeface="Calibri"/>
              <a:buNone/>
              <a:defRPr sz="568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67"/>
          <p:cNvSpPr/>
          <p:nvPr>
            <p:ph idx="2" type="pic"/>
          </p:nvPr>
        </p:nvSpPr>
        <p:spPr>
          <a:xfrm>
            <a:off x="10366376" y="1974851"/>
            <a:ext cx="12344400" cy="9747250"/>
          </a:xfrm>
          <a:prstGeom prst="rect">
            <a:avLst/>
          </a:prstGeom>
          <a:noFill/>
          <a:ln>
            <a:noFill/>
          </a:ln>
        </p:spPr>
      </p:sp>
      <p:sp>
        <p:nvSpPr>
          <p:cNvPr id="66" name="Google Shape;66;p67"/>
          <p:cNvSpPr txBox="1"/>
          <p:nvPr>
            <p:ph idx="1" type="body"/>
          </p:nvPr>
        </p:nvSpPr>
        <p:spPr>
          <a:xfrm>
            <a:off x="1679577" y="4114800"/>
            <a:ext cx="7864474" cy="762317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844"/>
              <a:buNone/>
              <a:defRPr sz="2844"/>
            </a:lvl1pPr>
            <a:lvl2pPr indent="-228600" lvl="1" marL="914400" algn="l">
              <a:lnSpc>
                <a:spcPct val="90000"/>
              </a:lnSpc>
              <a:spcBef>
                <a:spcPts val="500"/>
              </a:spcBef>
              <a:spcAft>
                <a:spcPts val="0"/>
              </a:spcAft>
              <a:buClr>
                <a:schemeClr val="dk1"/>
              </a:buClr>
              <a:buSzPts val="2489"/>
              <a:buNone/>
              <a:defRPr sz="2489"/>
            </a:lvl2pPr>
            <a:lvl3pPr indent="-228600" lvl="2" marL="1371600" algn="l">
              <a:lnSpc>
                <a:spcPct val="90000"/>
              </a:lnSpc>
              <a:spcBef>
                <a:spcPts val="500"/>
              </a:spcBef>
              <a:spcAft>
                <a:spcPts val="0"/>
              </a:spcAft>
              <a:buClr>
                <a:schemeClr val="dk1"/>
              </a:buClr>
              <a:buSzPts val="2133"/>
              <a:buNone/>
              <a:defRPr sz="2133"/>
            </a:lvl3pPr>
            <a:lvl4pPr indent="-228600" lvl="3" marL="1828800" algn="l">
              <a:lnSpc>
                <a:spcPct val="90000"/>
              </a:lnSpc>
              <a:spcBef>
                <a:spcPts val="500"/>
              </a:spcBef>
              <a:spcAft>
                <a:spcPts val="0"/>
              </a:spcAft>
              <a:buClr>
                <a:schemeClr val="dk1"/>
              </a:buClr>
              <a:buSzPts val="1778"/>
              <a:buNone/>
              <a:defRPr sz="1778"/>
            </a:lvl4pPr>
            <a:lvl5pPr indent="-228600" lvl="4" marL="2286000" algn="l">
              <a:lnSpc>
                <a:spcPct val="90000"/>
              </a:lnSpc>
              <a:spcBef>
                <a:spcPts val="500"/>
              </a:spcBef>
              <a:spcAft>
                <a:spcPts val="0"/>
              </a:spcAft>
              <a:buClr>
                <a:schemeClr val="dk1"/>
              </a:buClr>
              <a:buSzPts val="1778"/>
              <a:buNone/>
              <a:defRPr sz="1778"/>
            </a:lvl5pPr>
            <a:lvl6pPr indent="-228600" lvl="5" marL="2743200" algn="l">
              <a:lnSpc>
                <a:spcPct val="90000"/>
              </a:lnSpc>
              <a:spcBef>
                <a:spcPts val="500"/>
              </a:spcBef>
              <a:spcAft>
                <a:spcPts val="0"/>
              </a:spcAft>
              <a:buClr>
                <a:schemeClr val="dk1"/>
              </a:buClr>
              <a:buSzPts val="1778"/>
              <a:buNone/>
              <a:defRPr sz="1778"/>
            </a:lvl6pPr>
            <a:lvl7pPr indent="-228600" lvl="6" marL="3200400" algn="l">
              <a:lnSpc>
                <a:spcPct val="90000"/>
              </a:lnSpc>
              <a:spcBef>
                <a:spcPts val="500"/>
              </a:spcBef>
              <a:spcAft>
                <a:spcPts val="0"/>
              </a:spcAft>
              <a:buClr>
                <a:schemeClr val="dk1"/>
              </a:buClr>
              <a:buSzPts val="1778"/>
              <a:buNone/>
              <a:defRPr sz="1778"/>
            </a:lvl7pPr>
            <a:lvl8pPr indent="-228600" lvl="7" marL="3657600" algn="l">
              <a:lnSpc>
                <a:spcPct val="90000"/>
              </a:lnSpc>
              <a:spcBef>
                <a:spcPts val="500"/>
              </a:spcBef>
              <a:spcAft>
                <a:spcPts val="0"/>
              </a:spcAft>
              <a:buClr>
                <a:schemeClr val="dk1"/>
              </a:buClr>
              <a:buSzPts val="1778"/>
              <a:buNone/>
              <a:defRPr sz="1778"/>
            </a:lvl8pPr>
            <a:lvl9pPr indent="-228600" lvl="8" marL="4114800" algn="l">
              <a:lnSpc>
                <a:spcPct val="90000"/>
              </a:lnSpc>
              <a:spcBef>
                <a:spcPts val="500"/>
              </a:spcBef>
              <a:spcAft>
                <a:spcPts val="0"/>
              </a:spcAft>
              <a:buClr>
                <a:schemeClr val="dk1"/>
              </a:buClr>
              <a:buSzPts val="1778"/>
              <a:buNone/>
              <a:defRPr sz="1778"/>
            </a:lvl9pPr>
          </a:lstStyle>
          <a:p/>
        </p:txBody>
      </p:sp>
      <p:sp>
        <p:nvSpPr>
          <p:cNvPr id="67" name="Google Shape;67;p67"/>
          <p:cNvSpPr txBox="1"/>
          <p:nvPr>
            <p:ph idx="10" type="dt"/>
          </p:nvPr>
        </p:nvSpPr>
        <p:spPr>
          <a:xfrm>
            <a:off x="1676400" y="12712701"/>
            <a:ext cx="5486400" cy="73025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67"/>
          <p:cNvSpPr txBox="1"/>
          <p:nvPr>
            <p:ph idx="11" type="ftr"/>
          </p:nvPr>
        </p:nvSpPr>
        <p:spPr>
          <a:xfrm>
            <a:off x="8077200" y="12712701"/>
            <a:ext cx="8229600" cy="73025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67"/>
          <p:cNvSpPr txBox="1"/>
          <p:nvPr>
            <p:ph idx="12" type="sldNum"/>
          </p:nvPr>
        </p:nvSpPr>
        <p:spPr>
          <a:xfrm>
            <a:off x="17221200" y="12712701"/>
            <a:ext cx="5486400" cy="73025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0" name="Shape 70"/>
        <p:cNvGrpSpPr/>
        <p:nvPr/>
      </p:nvGrpSpPr>
      <p:grpSpPr>
        <a:xfrm>
          <a:off x="0" y="0"/>
          <a:ext cx="0" cy="0"/>
          <a:chOff x="0" y="0"/>
          <a:chExt cx="0" cy="0"/>
        </a:xfrm>
      </p:grpSpPr>
      <p:sp>
        <p:nvSpPr>
          <p:cNvPr id="71" name="Google Shape;71;p68"/>
          <p:cNvSpPr txBox="1"/>
          <p:nvPr>
            <p:ph type="title"/>
          </p:nvPr>
        </p:nvSpPr>
        <p:spPr>
          <a:xfrm>
            <a:off x="1676400" y="730251"/>
            <a:ext cx="21031200" cy="26511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68"/>
          <p:cNvSpPr txBox="1"/>
          <p:nvPr>
            <p:ph idx="1" type="body"/>
          </p:nvPr>
        </p:nvSpPr>
        <p:spPr>
          <a:xfrm rot="5400000">
            <a:off x="7840662" y="-2513012"/>
            <a:ext cx="8702676" cy="2103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 name="Google Shape;73;p68"/>
          <p:cNvSpPr txBox="1"/>
          <p:nvPr>
            <p:ph idx="10" type="dt"/>
          </p:nvPr>
        </p:nvSpPr>
        <p:spPr>
          <a:xfrm>
            <a:off x="1676400" y="12712701"/>
            <a:ext cx="5486400" cy="73025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68"/>
          <p:cNvSpPr txBox="1"/>
          <p:nvPr>
            <p:ph idx="11" type="ftr"/>
          </p:nvPr>
        </p:nvSpPr>
        <p:spPr>
          <a:xfrm>
            <a:off x="8077200" y="12712701"/>
            <a:ext cx="8229600" cy="73025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68"/>
          <p:cNvSpPr txBox="1"/>
          <p:nvPr>
            <p:ph idx="12" type="sldNum"/>
          </p:nvPr>
        </p:nvSpPr>
        <p:spPr>
          <a:xfrm>
            <a:off x="17221200" y="12712701"/>
            <a:ext cx="5486400" cy="73025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 name="Shape 76"/>
        <p:cNvGrpSpPr/>
        <p:nvPr/>
      </p:nvGrpSpPr>
      <p:grpSpPr>
        <a:xfrm>
          <a:off x="0" y="0"/>
          <a:ext cx="0" cy="0"/>
          <a:chOff x="0" y="0"/>
          <a:chExt cx="0" cy="0"/>
        </a:xfrm>
      </p:grpSpPr>
      <p:sp>
        <p:nvSpPr>
          <p:cNvPr id="77" name="Google Shape;77;p69"/>
          <p:cNvSpPr txBox="1"/>
          <p:nvPr>
            <p:ph type="title"/>
          </p:nvPr>
        </p:nvSpPr>
        <p:spPr>
          <a:xfrm rot="5400000">
            <a:off x="14266862" y="3913188"/>
            <a:ext cx="11623676" cy="52578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69"/>
          <p:cNvSpPr txBox="1"/>
          <p:nvPr>
            <p:ph idx="1" type="body"/>
          </p:nvPr>
        </p:nvSpPr>
        <p:spPr>
          <a:xfrm rot="5400000">
            <a:off x="3598862" y="-1192212"/>
            <a:ext cx="11623676" cy="15468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69"/>
          <p:cNvSpPr txBox="1"/>
          <p:nvPr>
            <p:ph idx="10" type="dt"/>
          </p:nvPr>
        </p:nvSpPr>
        <p:spPr>
          <a:xfrm>
            <a:off x="1676400" y="12712701"/>
            <a:ext cx="5486400" cy="73025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69"/>
          <p:cNvSpPr txBox="1"/>
          <p:nvPr>
            <p:ph idx="11" type="ftr"/>
          </p:nvPr>
        </p:nvSpPr>
        <p:spPr>
          <a:xfrm>
            <a:off x="8077200" y="12712701"/>
            <a:ext cx="8229600" cy="73025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69"/>
          <p:cNvSpPr txBox="1"/>
          <p:nvPr>
            <p:ph idx="12" type="sldNum"/>
          </p:nvPr>
        </p:nvSpPr>
        <p:spPr>
          <a:xfrm>
            <a:off x="17221200" y="12712701"/>
            <a:ext cx="5486400" cy="73025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sp>
        <p:nvSpPr>
          <p:cNvPr id="14" name="Google Shape;14;p59"/>
          <p:cNvSpPr txBox="1"/>
          <p:nvPr>
            <p:ph type="ctrTitle"/>
          </p:nvPr>
        </p:nvSpPr>
        <p:spPr>
          <a:xfrm>
            <a:off x="3048000" y="2244726"/>
            <a:ext cx="18288000" cy="47752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10667"/>
              <a:buFont typeface="Calibri"/>
              <a:buNone/>
              <a:defRPr sz="10667"/>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59"/>
          <p:cNvSpPr txBox="1"/>
          <p:nvPr>
            <p:ph idx="1" type="subTitle"/>
          </p:nvPr>
        </p:nvSpPr>
        <p:spPr>
          <a:xfrm>
            <a:off x="3048000" y="7204076"/>
            <a:ext cx="18288000" cy="3311524"/>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4267"/>
              <a:buNone/>
              <a:defRPr sz="4267"/>
            </a:lvl1pPr>
            <a:lvl2pPr lvl="1" algn="ctr">
              <a:lnSpc>
                <a:spcPct val="90000"/>
              </a:lnSpc>
              <a:spcBef>
                <a:spcPts val="500"/>
              </a:spcBef>
              <a:spcAft>
                <a:spcPts val="0"/>
              </a:spcAft>
              <a:buClr>
                <a:schemeClr val="dk1"/>
              </a:buClr>
              <a:buSzPts val="3556"/>
              <a:buNone/>
              <a:defRPr sz="3556"/>
            </a:lvl2pPr>
            <a:lvl3pPr lvl="2" algn="ctr">
              <a:lnSpc>
                <a:spcPct val="90000"/>
              </a:lnSpc>
              <a:spcBef>
                <a:spcPts val="500"/>
              </a:spcBef>
              <a:spcAft>
                <a:spcPts val="0"/>
              </a:spcAft>
              <a:buClr>
                <a:schemeClr val="dk1"/>
              </a:buClr>
              <a:buSzPts val="3200"/>
              <a:buNone/>
              <a:defRPr sz="3200"/>
            </a:lvl3pPr>
            <a:lvl4pPr lvl="3" algn="ctr">
              <a:lnSpc>
                <a:spcPct val="90000"/>
              </a:lnSpc>
              <a:spcBef>
                <a:spcPts val="500"/>
              </a:spcBef>
              <a:spcAft>
                <a:spcPts val="0"/>
              </a:spcAft>
              <a:buClr>
                <a:schemeClr val="dk1"/>
              </a:buClr>
              <a:buSzPts val="2844"/>
              <a:buNone/>
              <a:defRPr sz="2844"/>
            </a:lvl4pPr>
            <a:lvl5pPr lvl="4" algn="ctr">
              <a:lnSpc>
                <a:spcPct val="90000"/>
              </a:lnSpc>
              <a:spcBef>
                <a:spcPts val="500"/>
              </a:spcBef>
              <a:spcAft>
                <a:spcPts val="0"/>
              </a:spcAft>
              <a:buClr>
                <a:schemeClr val="dk1"/>
              </a:buClr>
              <a:buSzPts val="2844"/>
              <a:buNone/>
              <a:defRPr sz="2844"/>
            </a:lvl5pPr>
            <a:lvl6pPr lvl="5" algn="ctr">
              <a:lnSpc>
                <a:spcPct val="90000"/>
              </a:lnSpc>
              <a:spcBef>
                <a:spcPts val="500"/>
              </a:spcBef>
              <a:spcAft>
                <a:spcPts val="0"/>
              </a:spcAft>
              <a:buClr>
                <a:schemeClr val="dk1"/>
              </a:buClr>
              <a:buSzPts val="2844"/>
              <a:buNone/>
              <a:defRPr sz="2844"/>
            </a:lvl6pPr>
            <a:lvl7pPr lvl="6" algn="ctr">
              <a:lnSpc>
                <a:spcPct val="90000"/>
              </a:lnSpc>
              <a:spcBef>
                <a:spcPts val="500"/>
              </a:spcBef>
              <a:spcAft>
                <a:spcPts val="0"/>
              </a:spcAft>
              <a:buClr>
                <a:schemeClr val="dk1"/>
              </a:buClr>
              <a:buSzPts val="2844"/>
              <a:buNone/>
              <a:defRPr sz="2844"/>
            </a:lvl7pPr>
            <a:lvl8pPr lvl="7" algn="ctr">
              <a:lnSpc>
                <a:spcPct val="90000"/>
              </a:lnSpc>
              <a:spcBef>
                <a:spcPts val="500"/>
              </a:spcBef>
              <a:spcAft>
                <a:spcPts val="0"/>
              </a:spcAft>
              <a:buClr>
                <a:schemeClr val="dk1"/>
              </a:buClr>
              <a:buSzPts val="2844"/>
              <a:buNone/>
              <a:defRPr sz="2844"/>
            </a:lvl8pPr>
            <a:lvl9pPr lvl="8" algn="ctr">
              <a:lnSpc>
                <a:spcPct val="90000"/>
              </a:lnSpc>
              <a:spcBef>
                <a:spcPts val="500"/>
              </a:spcBef>
              <a:spcAft>
                <a:spcPts val="0"/>
              </a:spcAft>
              <a:buClr>
                <a:schemeClr val="dk1"/>
              </a:buClr>
              <a:buSzPts val="2844"/>
              <a:buNone/>
              <a:defRPr sz="2844"/>
            </a:lvl9pPr>
          </a:lstStyle>
          <a:p/>
        </p:txBody>
      </p:sp>
      <p:sp>
        <p:nvSpPr>
          <p:cNvPr id="16" name="Google Shape;16;p59"/>
          <p:cNvSpPr txBox="1"/>
          <p:nvPr>
            <p:ph idx="10" type="dt"/>
          </p:nvPr>
        </p:nvSpPr>
        <p:spPr>
          <a:xfrm>
            <a:off x="1676400" y="12712701"/>
            <a:ext cx="5486400" cy="73025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59"/>
          <p:cNvSpPr txBox="1"/>
          <p:nvPr>
            <p:ph idx="11" type="ftr"/>
          </p:nvPr>
        </p:nvSpPr>
        <p:spPr>
          <a:xfrm>
            <a:off x="8077200" y="12712701"/>
            <a:ext cx="8229600" cy="73025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59"/>
          <p:cNvSpPr txBox="1"/>
          <p:nvPr>
            <p:ph idx="12" type="sldNum"/>
          </p:nvPr>
        </p:nvSpPr>
        <p:spPr>
          <a:xfrm>
            <a:off x="17221200" y="12712701"/>
            <a:ext cx="5486400" cy="73025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60"/>
          <p:cNvSpPr txBox="1"/>
          <p:nvPr>
            <p:ph type="title"/>
          </p:nvPr>
        </p:nvSpPr>
        <p:spPr>
          <a:xfrm>
            <a:off x="1676400" y="730251"/>
            <a:ext cx="21031200" cy="26511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60"/>
          <p:cNvSpPr txBox="1"/>
          <p:nvPr>
            <p:ph idx="1" type="body"/>
          </p:nvPr>
        </p:nvSpPr>
        <p:spPr>
          <a:xfrm>
            <a:off x="1676400" y="3651250"/>
            <a:ext cx="21031200" cy="870267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60"/>
          <p:cNvSpPr txBox="1"/>
          <p:nvPr>
            <p:ph idx="10" type="dt"/>
          </p:nvPr>
        </p:nvSpPr>
        <p:spPr>
          <a:xfrm>
            <a:off x="1676400" y="12712701"/>
            <a:ext cx="5486400" cy="73025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60"/>
          <p:cNvSpPr txBox="1"/>
          <p:nvPr>
            <p:ph idx="11" type="ftr"/>
          </p:nvPr>
        </p:nvSpPr>
        <p:spPr>
          <a:xfrm>
            <a:off x="8077200" y="12712701"/>
            <a:ext cx="8229600" cy="73025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60"/>
          <p:cNvSpPr txBox="1"/>
          <p:nvPr>
            <p:ph idx="12" type="sldNum"/>
          </p:nvPr>
        </p:nvSpPr>
        <p:spPr>
          <a:xfrm>
            <a:off x="17221200" y="12712701"/>
            <a:ext cx="5486400" cy="73025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 name="Shape 25"/>
        <p:cNvGrpSpPr/>
        <p:nvPr/>
      </p:nvGrpSpPr>
      <p:grpSpPr>
        <a:xfrm>
          <a:off x="0" y="0"/>
          <a:ext cx="0" cy="0"/>
          <a:chOff x="0" y="0"/>
          <a:chExt cx="0" cy="0"/>
        </a:xfrm>
      </p:grpSpPr>
      <p:sp>
        <p:nvSpPr>
          <p:cNvPr id="26" name="Google Shape;26;p61"/>
          <p:cNvSpPr txBox="1"/>
          <p:nvPr>
            <p:ph type="title"/>
          </p:nvPr>
        </p:nvSpPr>
        <p:spPr>
          <a:xfrm>
            <a:off x="1663700" y="3419477"/>
            <a:ext cx="21031200" cy="570547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0667"/>
              <a:buFont typeface="Calibri"/>
              <a:buNone/>
              <a:defRPr sz="10667"/>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61"/>
          <p:cNvSpPr txBox="1"/>
          <p:nvPr>
            <p:ph idx="1" type="body"/>
          </p:nvPr>
        </p:nvSpPr>
        <p:spPr>
          <a:xfrm>
            <a:off x="1663700" y="9178927"/>
            <a:ext cx="21031200" cy="300037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4267"/>
              <a:buNone/>
              <a:defRPr sz="4267">
                <a:solidFill>
                  <a:srgbClr val="888888"/>
                </a:solidFill>
              </a:defRPr>
            </a:lvl1pPr>
            <a:lvl2pPr indent="-228600" lvl="1" marL="914400" algn="l">
              <a:lnSpc>
                <a:spcPct val="90000"/>
              </a:lnSpc>
              <a:spcBef>
                <a:spcPts val="500"/>
              </a:spcBef>
              <a:spcAft>
                <a:spcPts val="0"/>
              </a:spcAft>
              <a:buClr>
                <a:srgbClr val="888888"/>
              </a:buClr>
              <a:buSzPts val="3556"/>
              <a:buNone/>
              <a:defRPr sz="3556">
                <a:solidFill>
                  <a:srgbClr val="888888"/>
                </a:solidFill>
              </a:defRPr>
            </a:lvl2pPr>
            <a:lvl3pPr indent="-228600" lvl="2" marL="1371600" algn="l">
              <a:lnSpc>
                <a:spcPct val="90000"/>
              </a:lnSpc>
              <a:spcBef>
                <a:spcPts val="500"/>
              </a:spcBef>
              <a:spcAft>
                <a:spcPts val="0"/>
              </a:spcAft>
              <a:buClr>
                <a:srgbClr val="888888"/>
              </a:buClr>
              <a:buSzPts val="3200"/>
              <a:buNone/>
              <a:defRPr sz="3200">
                <a:solidFill>
                  <a:srgbClr val="888888"/>
                </a:solidFill>
              </a:defRPr>
            </a:lvl3pPr>
            <a:lvl4pPr indent="-228600" lvl="3" marL="1828800" algn="l">
              <a:lnSpc>
                <a:spcPct val="90000"/>
              </a:lnSpc>
              <a:spcBef>
                <a:spcPts val="500"/>
              </a:spcBef>
              <a:spcAft>
                <a:spcPts val="0"/>
              </a:spcAft>
              <a:buClr>
                <a:srgbClr val="888888"/>
              </a:buClr>
              <a:buSzPts val="2844"/>
              <a:buNone/>
              <a:defRPr sz="2844">
                <a:solidFill>
                  <a:srgbClr val="888888"/>
                </a:solidFill>
              </a:defRPr>
            </a:lvl4pPr>
            <a:lvl5pPr indent="-228600" lvl="4" marL="2286000" algn="l">
              <a:lnSpc>
                <a:spcPct val="90000"/>
              </a:lnSpc>
              <a:spcBef>
                <a:spcPts val="500"/>
              </a:spcBef>
              <a:spcAft>
                <a:spcPts val="0"/>
              </a:spcAft>
              <a:buClr>
                <a:srgbClr val="888888"/>
              </a:buClr>
              <a:buSzPts val="2844"/>
              <a:buNone/>
              <a:defRPr sz="2844">
                <a:solidFill>
                  <a:srgbClr val="888888"/>
                </a:solidFill>
              </a:defRPr>
            </a:lvl5pPr>
            <a:lvl6pPr indent="-228600" lvl="5" marL="2743200" algn="l">
              <a:lnSpc>
                <a:spcPct val="90000"/>
              </a:lnSpc>
              <a:spcBef>
                <a:spcPts val="500"/>
              </a:spcBef>
              <a:spcAft>
                <a:spcPts val="0"/>
              </a:spcAft>
              <a:buClr>
                <a:srgbClr val="888888"/>
              </a:buClr>
              <a:buSzPts val="2844"/>
              <a:buNone/>
              <a:defRPr sz="2844">
                <a:solidFill>
                  <a:srgbClr val="888888"/>
                </a:solidFill>
              </a:defRPr>
            </a:lvl6pPr>
            <a:lvl7pPr indent="-228600" lvl="6" marL="3200400" algn="l">
              <a:lnSpc>
                <a:spcPct val="90000"/>
              </a:lnSpc>
              <a:spcBef>
                <a:spcPts val="500"/>
              </a:spcBef>
              <a:spcAft>
                <a:spcPts val="0"/>
              </a:spcAft>
              <a:buClr>
                <a:srgbClr val="888888"/>
              </a:buClr>
              <a:buSzPts val="2844"/>
              <a:buNone/>
              <a:defRPr sz="2844">
                <a:solidFill>
                  <a:srgbClr val="888888"/>
                </a:solidFill>
              </a:defRPr>
            </a:lvl7pPr>
            <a:lvl8pPr indent="-228600" lvl="7" marL="3657600" algn="l">
              <a:lnSpc>
                <a:spcPct val="90000"/>
              </a:lnSpc>
              <a:spcBef>
                <a:spcPts val="500"/>
              </a:spcBef>
              <a:spcAft>
                <a:spcPts val="0"/>
              </a:spcAft>
              <a:buClr>
                <a:srgbClr val="888888"/>
              </a:buClr>
              <a:buSzPts val="2844"/>
              <a:buNone/>
              <a:defRPr sz="2844">
                <a:solidFill>
                  <a:srgbClr val="888888"/>
                </a:solidFill>
              </a:defRPr>
            </a:lvl8pPr>
            <a:lvl9pPr indent="-228600" lvl="8" marL="4114800" algn="l">
              <a:lnSpc>
                <a:spcPct val="90000"/>
              </a:lnSpc>
              <a:spcBef>
                <a:spcPts val="500"/>
              </a:spcBef>
              <a:spcAft>
                <a:spcPts val="0"/>
              </a:spcAft>
              <a:buClr>
                <a:srgbClr val="888888"/>
              </a:buClr>
              <a:buSzPts val="2844"/>
              <a:buNone/>
              <a:defRPr sz="2844">
                <a:solidFill>
                  <a:srgbClr val="888888"/>
                </a:solidFill>
              </a:defRPr>
            </a:lvl9pPr>
          </a:lstStyle>
          <a:p/>
        </p:txBody>
      </p:sp>
      <p:sp>
        <p:nvSpPr>
          <p:cNvPr id="28" name="Google Shape;28;p61"/>
          <p:cNvSpPr txBox="1"/>
          <p:nvPr>
            <p:ph idx="10" type="dt"/>
          </p:nvPr>
        </p:nvSpPr>
        <p:spPr>
          <a:xfrm>
            <a:off x="1676400" y="12712701"/>
            <a:ext cx="5486400" cy="73025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61"/>
          <p:cNvSpPr txBox="1"/>
          <p:nvPr>
            <p:ph idx="11" type="ftr"/>
          </p:nvPr>
        </p:nvSpPr>
        <p:spPr>
          <a:xfrm>
            <a:off x="8077200" y="12712701"/>
            <a:ext cx="8229600" cy="73025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61"/>
          <p:cNvSpPr txBox="1"/>
          <p:nvPr>
            <p:ph idx="12" type="sldNum"/>
          </p:nvPr>
        </p:nvSpPr>
        <p:spPr>
          <a:xfrm>
            <a:off x="17221200" y="12712701"/>
            <a:ext cx="5486400" cy="73025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1" name="Shape 31"/>
        <p:cNvGrpSpPr/>
        <p:nvPr/>
      </p:nvGrpSpPr>
      <p:grpSpPr>
        <a:xfrm>
          <a:off x="0" y="0"/>
          <a:ext cx="0" cy="0"/>
          <a:chOff x="0" y="0"/>
          <a:chExt cx="0" cy="0"/>
        </a:xfrm>
      </p:grpSpPr>
      <p:sp>
        <p:nvSpPr>
          <p:cNvPr id="32" name="Google Shape;32;p62"/>
          <p:cNvSpPr txBox="1"/>
          <p:nvPr>
            <p:ph type="title"/>
          </p:nvPr>
        </p:nvSpPr>
        <p:spPr>
          <a:xfrm>
            <a:off x="1676400" y="730251"/>
            <a:ext cx="21031200" cy="26511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62"/>
          <p:cNvSpPr txBox="1"/>
          <p:nvPr>
            <p:ph idx="1" type="body"/>
          </p:nvPr>
        </p:nvSpPr>
        <p:spPr>
          <a:xfrm>
            <a:off x="1676400" y="3651250"/>
            <a:ext cx="10363200" cy="870267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62"/>
          <p:cNvSpPr txBox="1"/>
          <p:nvPr>
            <p:ph idx="2" type="body"/>
          </p:nvPr>
        </p:nvSpPr>
        <p:spPr>
          <a:xfrm>
            <a:off x="12344400" y="3651250"/>
            <a:ext cx="10363200" cy="870267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62"/>
          <p:cNvSpPr txBox="1"/>
          <p:nvPr>
            <p:ph idx="10" type="dt"/>
          </p:nvPr>
        </p:nvSpPr>
        <p:spPr>
          <a:xfrm>
            <a:off x="1676400" y="12712701"/>
            <a:ext cx="5486400" cy="73025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62"/>
          <p:cNvSpPr txBox="1"/>
          <p:nvPr>
            <p:ph idx="11" type="ftr"/>
          </p:nvPr>
        </p:nvSpPr>
        <p:spPr>
          <a:xfrm>
            <a:off x="8077200" y="12712701"/>
            <a:ext cx="8229600" cy="73025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62"/>
          <p:cNvSpPr txBox="1"/>
          <p:nvPr>
            <p:ph idx="12" type="sldNum"/>
          </p:nvPr>
        </p:nvSpPr>
        <p:spPr>
          <a:xfrm>
            <a:off x="17221200" y="12712701"/>
            <a:ext cx="5486400" cy="73025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 name="Shape 38"/>
        <p:cNvGrpSpPr/>
        <p:nvPr/>
      </p:nvGrpSpPr>
      <p:grpSpPr>
        <a:xfrm>
          <a:off x="0" y="0"/>
          <a:ext cx="0" cy="0"/>
          <a:chOff x="0" y="0"/>
          <a:chExt cx="0" cy="0"/>
        </a:xfrm>
      </p:grpSpPr>
      <p:sp>
        <p:nvSpPr>
          <p:cNvPr id="39" name="Google Shape;39;p63"/>
          <p:cNvSpPr txBox="1"/>
          <p:nvPr>
            <p:ph type="title"/>
          </p:nvPr>
        </p:nvSpPr>
        <p:spPr>
          <a:xfrm>
            <a:off x="1679576" y="730251"/>
            <a:ext cx="21031200" cy="26511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63"/>
          <p:cNvSpPr txBox="1"/>
          <p:nvPr>
            <p:ph idx="1" type="body"/>
          </p:nvPr>
        </p:nvSpPr>
        <p:spPr>
          <a:xfrm>
            <a:off x="1679577" y="3362326"/>
            <a:ext cx="10315574" cy="164782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4267"/>
              <a:buNone/>
              <a:defRPr b="1" sz="4267"/>
            </a:lvl1pPr>
            <a:lvl2pPr indent="-228600" lvl="1" marL="914400" algn="l">
              <a:lnSpc>
                <a:spcPct val="90000"/>
              </a:lnSpc>
              <a:spcBef>
                <a:spcPts val="500"/>
              </a:spcBef>
              <a:spcAft>
                <a:spcPts val="0"/>
              </a:spcAft>
              <a:buClr>
                <a:schemeClr val="dk1"/>
              </a:buClr>
              <a:buSzPts val="3556"/>
              <a:buNone/>
              <a:defRPr b="1" sz="3556"/>
            </a:lvl2pPr>
            <a:lvl3pPr indent="-228600" lvl="2" marL="1371600" algn="l">
              <a:lnSpc>
                <a:spcPct val="90000"/>
              </a:lnSpc>
              <a:spcBef>
                <a:spcPts val="500"/>
              </a:spcBef>
              <a:spcAft>
                <a:spcPts val="0"/>
              </a:spcAft>
              <a:buClr>
                <a:schemeClr val="dk1"/>
              </a:buClr>
              <a:buSzPts val="3200"/>
              <a:buNone/>
              <a:defRPr b="1" sz="3200"/>
            </a:lvl3pPr>
            <a:lvl4pPr indent="-228600" lvl="3" marL="1828800" algn="l">
              <a:lnSpc>
                <a:spcPct val="90000"/>
              </a:lnSpc>
              <a:spcBef>
                <a:spcPts val="500"/>
              </a:spcBef>
              <a:spcAft>
                <a:spcPts val="0"/>
              </a:spcAft>
              <a:buClr>
                <a:schemeClr val="dk1"/>
              </a:buClr>
              <a:buSzPts val="2844"/>
              <a:buNone/>
              <a:defRPr b="1" sz="2844"/>
            </a:lvl4pPr>
            <a:lvl5pPr indent="-228600" lvl="4" marL="2286000" algn="l">
              <a:lnSpc>
                <a:spcPct val="90000"/>
              </a:lnSpc>
              <a:spcBef>
                <a:spcPts val="500"/>
              </a:spcBef>
              <a:spcAft>
                <a:spcPts val="0"/>
              </a:spcAft>
              <a:buClr>
                <a:schemeClr val="dk1"/>
              </a:buClr>
              <a:buSzPts val="2844"/>
              <a:buNone/>
              <a:defRPr b="1" sz="2844"/>
            </a:lvl5pPr>
            <a:lvl6pPr indent="-228600" lvl="5" marL="2743200" algn="l">
              <a:lnSpc>
                <a:spcPct val="90000"/>
              </a:lnSpc>
              <a:spcBef>
                <a:spcPts val="500"/>
              </a:spcBef>
              <a:spcAft>
                <a:spcPts val="0"/>
              </a:spcAft>
              <a:buClr>
                <a:schemeClr val="dk1"/>
              </a:buClr>
              <a:buSzPts val="2844"/>
              <a:buNone/>
              <a:defRPr b="1" sz="2844"/>
            </a:lvl6pPr>
            <a:lvl7pPr indent="-228600" lvl="6" marL="3200400" algn="l">
              <a:lnSpc>
                <a:spcPct val="90000"/>
              </a:lnSpc>
              <a:spcBef>
                <a:spcPts val="500"/>
              </a:spcBef>
              <a:spcAft>
                <a:spcPts val="0"/>
              </a:spcAft>
              <a:buClr>
                <a:schemeClr val="dk1"/>
              </a:buClr>
              <a:buSzPts val="2844"/>
              <a:buNone/>
              <a:defRPr b="1" sz="2844"/>
            </a:lvl7pPr>
            <a:lvl8pPr indent="-228600" lvl="7" marL="3657600" algn="l">
              <a:lnSpc>
                <a:spcPct val="90000"/>
              </a:lnSpc>
              <a:spcBef>
                <a:spcPts val="500"/>
              </a:spcBef>
              <a:spcAft>
                <a:spcPts val="0"/>
              </a:spcAft>
              <a:buClr>
                <a:schemeClr val="dk1"/>
              </a:buClr>
              <a:buSzPts val="2844"/>
              <a:buNone/>
              <a:defRPr b="1" sz="2844"/>
            </a:lvl8pPr>
            <a:lvl9pPr indent="-228600" lvl="8" marL="4114800" algn="l">
              <a:lnSpc>
                <a:spcPct val="90000"/>
              </a:lnSpc>
              <a:spcBef>
                <a:spcPts val="500"/>
              </a:spcBef>
              <a:spcAft>
                <a:spcPts val="0"/>
              </a:spcAft>
              <a:buClr>
                <a:schemeClr val="dk1"/>
              </a:buClr>
              <a:buSzPts val="2844"/>
              <a:buNone/>
              <a:defRPr b="1" sz="2844"/>
            </a:lvl9pPr>
          </a:lstStyle>
          <a:p/>
        </p:txBody>
      </p:sp>
      <p:sp>
        <p:nvSpPr>
          <p:cNvPr id="41" name="Google Shape;41;p63"/>
          <p:cNvSpPr txBox="1"/>
          <p:nvPr>
            <p:ph idx="2" type="body"/>
          </p:nvPr>
        </p:nvSpPr>
        <p:spPr>
          <a:xfrm>
            <a:off x="1679577" y="5010150"/>
            <a:ext cx="10315574" cy="736917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3"/>
          <p:cNvSpPr txBox="1"/>
          <p:nvPr>
            <p:ph idx="3" type="body"/>
          </p:nvPr>
        </p:nvSpPr>
        <p:spPr>
          <a:xfrm>
            <a:off x="12344400" y="3362326"/>
            <a:ext cx="10366376" cy="164782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4267"/>
              <a:buNone/>
              <a:defRPr b="1" sz="4267"/>
            </a:lvl1pPr>
            <a:lvl2pPr indent="-228600" lvl="1" marL="914400" algn="l">
              <a:lnSpc>
                <a:spcPct val="90000"/>
              </a:lnSpc>
              <a:spcBef>
                <a:spcPts val="500"/>
              </a:spcBef>
              <a:spcAft>
                <a:spcPts val="0"/>
              </a:spcAft>
              <a:buClr>
                <a:schemeClr val="dk1"/>
              </a:buClr>
              <a:buSzPts val="3556"/>
              <a:buNone/>
              <a:defRPr b="1" sz="3556"/>
            </a:lvl2pPr>
            <a:lvl3pPr indent="-228600" lvl="2" marL="1371600" algn="l">
              <a:lnSpc>
                <a:spcPct val="90000"/>
              </a:lnSpc>
              <a:spcBef>
                <a:spcPts val="500"/>
              </a:spcBef>
              <a:spcAft>
                <a:spcPts val="0"/>
              </a:spcAft>
              <a:buClr>
                <a:schemeClr val="dk1"/>
              </a:buClr>
              <a:buSzPts val="3200"/>
              <a:buNone/>
              <a:defRPr b="1" sz="3200"/>
            </a:lvl3pPr>
            <a:lvl4pPr indent="-228600" lvl="3" marL="1828800" algn="l">
              <a:lnSpc>
                <a:spcPct val="90000"/>
              </a:lnSpc>
              <a:spcBef>
                <a:spcPts val="500"/>
              </a:spcBef>
              <a:spcAft>
                <a:spcPts val="0"/>
              </a:spcAft>
              <a:buClr>
                <a:schemeClr val="dk1"/>
              </a:buClr>
              <a:buSzPts val="2844"/>
              <a:buNone/>
              <a:defRPr b="1" sz="2844"/>
            </a:lvl4pPr>
            <a:lvl5pPr indent="-228600" lvl="4" marL="2286000" algn="l">
              <a:lnSpc>
                <a:spcPct val="90000"/>
              </a:lnSpc>
              <a:spcBef>
                <a:spcPts val="500"/>
              </a:spcBef>
              <a:spcAft>
                <a:spcPts val="0"/>
              </a:spcAft>
              <a:buClr>
                <a:schemeClr val="dk1"/>
              </a:buClr>
              <a:buSzPts val="2844"/>
              <a:buNone/>
              <a:defRPr b="1" sz="2844"/>
            </a:lvl5pPr>
            <a:lvl6pPr indent="-228600" lvl="5" marL="2743200" algn="l">
              <a:lnSpc>
                <a:spcPct val="90000"/>
              </a:lnSpc>
              <a:spcBef>
                <a:spcPts val="500"/>
              </a:spcBef>
              <a:spcAft>
                <a:spcPts val="0"/>
              </a:spcAft>
              <a:buClr>
                <a:schemeClr val="dk1"/>
              </a:buClr>
              <a:buSzPts val="2844"/>
              <a:buNone/>
              <a:defRPr b="1" sz="2844"/>
            </a:lvl6pPr>
            <a:lvl7pPr indent="-228600" lvl="6" marL="3200400" algn="l">
              <a:lnSpc>
                <a:spcPct val="90000"/>
              </a:lnSpc>
              <a:spcBef>
                <a:spcPts val="500"/>
              </a:spcBef>
              <a:spcAft>
                <a:spcPts val="0"/>
              </a:spcAft>
              <a:buClr>
                <a:schemeClr val="dk1"/>
              </a:buClr>
              <a:buSzPts val="2844"/>
              <a:buNone/>
              <a:defRPr b="1" sz="2844"/>
            </a:lvl7pPr>
            <a:lvl8pPr indent="-228600" lvl="7" marL="3657600" algn="l">
              <a:lnSpc>
                <a:spcPct val="90000"/>
              </a:lnSpc>
              <a:spcBef>
                <a:spcPts val="500"/>
              </a:spcBef>
              <a:spcAft>
                <a:spcPts val="0"/>
              </a:spcAft>
              <a:buClr>
                <a:schemeClr val="dk1"/>
              </a:buClr>
              <a:buSzPts val="2844"/>
              <a:buNone/>
              <a:defRPr b="1" sz="2844"/>
            </a:lvl8pPr>
            <a:lvl9pPr indent="-228600" lvl="8" marL="4114800" algn="l">
              <a:lnSpc>
                <a:spcPct val="90000"/>
              </a:lnSpc>
              <a:spcBef>
                <a:spcPts val="500"/>
              </a:spcBef>
              <a:spcAft>
                <a:spcPts val="0"/>
              </a:spcAft>
              <a:buClr>
                <a:schemeClr val="dk1"/>
              </a:buClr>
              <a:buSzPts val="2844"/>
              <a:buNone/>
              <a:defRPr b="1" sz="2844"/>
            </a:lvl9pPr>
          </a:lstStyle>
          <a:p/>
        </p:txBody>
      </p:sp>
      <p:sp>
        <p:nvSpPr>
          <p:cNvPr id="43" name="Google Shape;43;p63"/>
          <p:cNvSpPr txBox="1"/>
          <p:nvPr>
            <p:ph idx="4" type="body"/>
          </p:nvPr>
        </p:nvSpPr>
        <p:spPr>
          <a:xfrm>
            <a:off x="12344400" y="5010150"/>
            <a:ext cx="10366376" cy="736917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63"/>
          <p:cNvSpPr txBox="1"/>
          <p:nvPr>
            <p:ph idx="10" type="dt"/>
          </p:nvPr>
        </p:nvSpPr>
        <p:spPr>
          <a:xfrm>
            <a:off x="1676400" y="12712701"/>
            <a:ext cx="5486400" cy="73025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63"/>
          <p:cNvSpPr txBox="1"/>
          <p:nvPr>
            <p:ph idx="11" type="ftr"/>
          </p:nvPr>
        </p:nvSpPr>
        <p:spPr>
          <a:xfrm>
            <a:off x="8077200" y="12712701"/>
            <a:ext cx="8229600" cy="73025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63"/>
          <p:cNvSpPr txBox="1"/>
          <p:nvPr>
            <p:ph idx="12" type="sldNum"/>
          </p:nvPr>
        </p:nvSpPr>
        <p:spPr>
          <a:xfrm>
            <a:off x="17221200" y="12712701"/>
            <a:ext cx="5486400" cy="73025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64"/>
          <p:cNvSpPr txBox="1"/>
          <p:nvPr>
            <p:ph type="title"/>
          </p:nvPr>
        </p:nvSpPr>
        <p:spPr>
          <a:xfrm>
            <a:off x="1676400" y="730251"/>
            <a:ext cx="21031200" cy="26511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64"/>
          <p:cNvSpPr txBox="1"/>
          <p:nvPr>
            <p:ph idx="10" type="dt"/>
          </p:nvPr>
        </p:nvSpPr>
        <p:spPr>
          <a:xfrm>
            <a:off x="1676400" y="12712701"/>
            <a:ext cx="5486400" cy="73025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64"/>
          <p:cNvSpPr txBox="1"/>
          <p:nvPr>
            <p:ph idx="11" type="ftr"/>
          </p:nvPr>
        </p:nvSpPr>
        <p:spPr>
          <a:xfrm>
            <a:off x="8077200" y="12712701"/>
            <a:ext cx="8229600" cy="73025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64"/>
          <p:cNvSpPr txBox="1"/>
          <p:nvPr>
            <p:ph idx="12" type="sldNum"/>
          </p:nvPr>
        </p:nvSpPr>
        <p:spPr>
          <a:xfrm>
            <a:off x="17221200" y="12712701"/>
            <a:ext cx="5486400" cy="73025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65"/>
          <p:cNvSpPr txBox="1"/>
          <p:nvPr>
            <p:ph idx="10" type="dt"/>
          </p:nvPr>
        </p:nvSpPr>
        <p:spPr>
          <a:xfrm>
            <a:off x="1676400" y="12712701"/>
            <a:ext cx="5486400" cy="73025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65"/>
          <p:cNvSpPr txBox="1"/>
          <p:nvPr>
            <p:ph idx="11" type="ftr"/>
          </p:nvPr>
        </p:nvSpPr>
        <p:spPr>
          <a:xfrm>
            <a:off x="8077200" y="12712701"/>
            <a:ext cx="8229600" cy="73025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65"/>
          <p:cNvSpPr txBox="1"/>
          <p:nvPr>
            <p:ph idx="12" type="sldNum"/>
          </p:nvPr>
        </p:nvSpPr>
        <p:spPr>
          <a:xfrm>
            <a:off x="17221200" y="12712701"/>
            <a:ext cx="5486400" cy="73025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p66"/>
          <p:cNvSpPr txBox="1"/>
          <p:nvPr>
            <p:ph type="title"/>
          </p:nvPr>
        </p:nvSpPr>
        <p:spPr>
          <a:xfrm>
            <a:off x="1679577" y="914400"/>
            <a:ext cx="7864474" cy="3200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5689"/>
              <a:buFont typeface="Calibri"/>
              <a:buNone/>
              <a:defRPr sz="568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66"/>
          <p:cNvSpPr txBox="1"/>
          <p:nvPr>
            <p:ph idx="1" type="body"/>
          </p:nvPr>
        </p:nvSpPr>
        <p:spPr>
          <a:xfrm>
            <a:off x="10366376" y="1974851"/>
            <a:ext cx="12344400" cy="9747250"/>
          </a:xfrm>
          <a:prstGeom prst="rect">
            <a:avLst/>
          </a:prstGeom>
          <a:noFill/>
          <a:ln>
            <a:noFill/>
          </a:ln>
        </p:spPr>
        <p:txBody>
          <a:bodyPr anchorCtr="0" anchor="t" bIns="45700" lIns="91425" spcFirstLastPara="1" rIns="91425" wrap="square" tIns="45700">
            <a:normAutofit/>
          </a:bodyPr>
          <a:lstStyle>
            <a:lvl1pPr indent="-589852" lvl="0" marL="457200" algn="l">
              <a:lnSpc>
                <a:spcPct val="90000"/>
              </a:lnSpc>
              <a:spcBef>
                <a:spcPts val="1000"/>
              </a:spcBef>
              <a:spcAft>
                <a:spcPts val="0"/>
              </a:spcAft>
              <a:buClr>
                <a:schemeClr val="dk1"/>
              </a:buClr>
              <a:buSzPts val="5689"/>
              <a:buChar char="•"/>
              <a:defRPr sz="5689"/>
            </a:lvl1pPr>
            <a:lvl2pPr indent="-544703" lvl="1" marL="914400" algn="l">
              <a:lnSpc>
                <a:spcPct val="90000"/>
              </a:lnSpc>
              <a:spcBef>
                <a:spcPts val="500"/>
              </a:spcBef>
              <a:spcAft>
                <a:spcPts val="0"/>
              </a:spcAft>
              <a:buClr>
                <a:schemeClr val="dk1"/>
              </a:buClr>
              <a:buSzPts val="4978"/>
              <a:buChar char="•"/>
              <a:defRPr sz="4978"/>
            </a:lvl2pPr>
            <a:lvl3pPr indent="-499555" lvl="2" marL="1371600" algn="l">
              <a:lnSpc>
                <a:spcPct val="90000"/>
              </a:lnSpc>
              <a:spcBef>
                <a:spcPts val="500"/>
              </a:spcBef>
              <a:spcAft>
                <a:spcPts val="0"/>
              </a:spcAft>
              <a:buClr>
                <a:schemeClr val="dk1"/>
              </a:buClr>
              <a:buSzPts val="4267"/>
              <a:buChar char="•"/>
              <a:defRPr sz="4267"/>
            </a:lvl3pPr>
            <a:lvl4pPr indent="-454406" lvl="3" marL="1828800" algn="l">
              <a:lnSpc>
                <a:spcPct val="90000"/>
              </a:lnSpc>
              <a:spcBef>
                <a:spcPts val="500"/>
              </a:spcBef>
              <a:spcAft>
                <a:spcPts val="0"/>
              </a:spcAft>
              <a:buClr>
                <a:schemeClr val="dk1"/>
              </a:buClr>
              <a:buSzPts val="3556"/>
              <a:buChar char="•"/>
              <a:defRPr sz="3556"/>
            </a:lvl4pPr>
            <a:lvl5pPr indent="-454406" lvl="4" marL="2286000" algn="l">
              <a:lnSpc>
                <a:spcPct val="90000"/>
              </a:lnSpc>
              <a:spcBef>
                <a:spcPts val="500"/>
              </a:spcBef>
              <a:spcAft>
                <a:spcPts val="0"/>
              </a:spcAft>
              <a:buClr>
                <a:schemeClr val="dk1"/>
              </a:buClr>
              <a:buSzPts val="3556"/>
              <a:buChar char="•"/>
              <a:defRPr sz="3556"/>
            </a:lvl5pPr>
            <a:lvl6pPr indent="-454406" lvl="5" marL="2743200" algn="l">
              <a:lnSpc>
                <a:spcPct val="90000"/>
              </a:lnSpc>
              <a:spcBef>
                <a:spcPts val="500"/>
              </a:spcBef>
              <a:spcAft>
                <a:spcPts val="0"/>
              </a:spcAft>
              <a:buClr>
                <a:schemeClr val="dk1"/>
              </a:buClr>
              <a:buSzPts val="3556"/>
              <a:buChar char="•"/>
              <a:defRPr sz="3556"/>
            </a:lvl6pPr>
            <a:lvl7pPr indent="-454406" lvl="6" marL="3200400" algn="l">
              <a:lnSpc>
                <a:spcPct val="90000"/>
              </a:lnSpc>
              <a:spcBef>
                <a:spcPts val="500"/>
              </a:spcBef>
              <a:spcAft>
                <a:spcPts val="0"/>
              </a:spcAft>
              <a:buClr>
                <a:schemeClr val="dk1"/>
              </a:buClr>
              <a:buSzPts val="3556"/>
              <a:buChar char="•"/>
              <a:defRPr sz="3556"/>
            </a:lvl7pPr>
            <a:lvl8pPr indent="-454406" lvl="7" marL="3657600" algn="l">
              <a:lnSpc>
                <a:spcPct val="90000"/>
              </a:lnSpc>
              <a:spcBef>
                <a:spcPts val="500"/>
              </a:spcBef>
              <a:spcAft>
                <a:spcPts val="0"/>
              </a:spcAft>
              <a:buClr>
                <a:schemeClr val="dk1"/>
              </a:buClr>
              <a:buSzPts val="3556"/>
              <a:buChar char="•"/>
              <a:defRPr sz="3556"/>
            </a:lvl8pPr>
            <a:lvl9pPr indent="-454406" lvl="8" marL="4114800" algn="l">
              <a:lnSpc>
                <a:spcPct val="90000"/>
              </a:lnSpc>
              <a:spcBef>
                <a:spcPts val="500"/>
              </a:spcBef>
              <a:spcAft>
                <a:spcPts val="0"/>
              </a:spcAft>
              <a:buClr>
                <a:schemeClr val="dk1"/>
              </a:buClr>
              <a:buSzPts val="3556"/>
              <a:buChar char="•"/>
              <a:defRPr sz="3556"/>
            </a:lvl9pPr>
          </a:lstStyle>
          <a:p/>
        </p:txBody>
      </p:sp>
      <p:sp>
        <p:nvSpPr>
          <p:cNvPr id="59" name="Google Shape;59;p66"/>
          <p:cNvSpPr txBox="1"/>
          <p:nvPr>
            <p:ph idx="2" type="body"/>
          </p:nvPr>
        </p:nvSpPr>
        <p:spPr>
          <a:xfrm>
            <a:off x="1679577" y="4114800"/>
            <a:ext cx="7864474" cy="762317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844"/>
              <a:buNone/>
              <a:defRPr sz="2844"/>
            </a:lvl1pPr>
            <a:lvl2pPr indent="-228600" lvl="1" marL="914400" algn="l">
              <a:lnSpc>
                <a:spcPct val="90000"/>
              </a:lnSpc>
              <a:spcBef>
                <a:spcPts val="500"/>
              </a:spcBef>
              <a:spcAft>
                <a:spcPts val="0"/>
              </a:spcAft>
              <a:buClr>
                <a:schemeClr val="dk1"/>
              </a:buClr>
              <a:buSzPts val="2489"/>
              <a:buNone/>
              <a:defRPr sz="2489"/>
            </a:lvl2pPr>
            <a:lvl3pPr indent="-228600" lvl="2" marL="1371600" algn="l">
              <a:lnSpc>
                <a:spcPct val="90000"/>
              </a:lnSpc>
              <a:spcBef>
                <a:spcPts val="500"/>
              </a:spcBef>
              <a:spcAft>
                <a:spcPts val="0"/>
              </a:spcAft>
              <a:buClr>
                <a:schemeClr val="dk1"/>
              </a:buClr>
              <a:buSzPts val="2133"/>
              <a:buNone/>
              <a:defRPr sz="2133"/>
            </a:lvl3pPr>
            <a:lvl4pPr indent="-228600" lvl="3" marL="1828800" algn="l">
              <a:lnSpc>
                <a:spcPct val="90000"/>
              </a:lnSpc>
              <a:spcBef>
                <a:spcPts val="500"/>
              </a:spcBef>
              <a:spcAft>
                <a:spcPts val="0"/>
              </a:spcAft>
              <a:buClr>
                <a:schemeClr val="dk1"/>
              </a:buClr>
              <a:buSzPts val="1778"/>
              <a:buNone/>
              <a:defRPr sz="1778"/>
            </a:lvl4pPr>
            <a:lvl5pPr indent="-228600" lvl="4" marL="2286000" algn="l">
              <a:lnSpc>
                <a:spcPct val="90000"/>
              </a:lnSpc>
              <a:spcBef>
                <a:spcPts val="500"/>
              </a:spcBef>
              <a:spcAft>
                <a:spcPts val="0"/>
              </a:spcAft>
              <a:buClr>
                <a:schemeClr val="dk1"/>
              </a:buClr>
              <a:buSzPts val="1778"/>
              <a:buNone/>
              <a:defRPr sz="1778"/>
            </a:lvl5pPr>
            <a:lvl6pPr indent="-228600" lvl="5" marL="2743200" algn="l">
              <a:lnSpc>
                <a:spcPct val="90000"/>
              </a:lnSpc>
              <a:spcBef>
                <a:spcPts val="500"/>
              </a:spcBef>
              <a:spcAft>
                <a:spcPts val="0"/>
              </a:spcAft>
              <a:buClr>
                <a:schemeClr val="dk1"/>
              </a:buClr>
              <a:buSzPts val="1778"/>
              <a:buNone/>
              <a:defRPr sz="1778"/>
            </a:lvl6pPr>
            <a:lvl7pPr indent="-228600" lvl="6" marL="3200400" algn="l">
              <a:lnSpc>
                <a:spcPct val="90000"/>
              </a:lnSpc>
              <a:spcBef>
                <a:spcPts val="500"/>
              </a:spcBef>
              <a:spcAft>
                <a:spcPts val="0"/>
              </a:spcAft>
              <a:buClr>
                <a:schemeClr val="dk1"/>
              </a:buClr>
              <a:buSzPts val="1778"/>
              <a:buNone/>
              <a:defRPr sz="1778"/>
            </a:lvl7pPr>
            <a:lvl8pPr indent="-228600" lvl="7" marL="3657600" algn="l">
              <a:lnSpc>
                <a:spcPct val="90000"/>
              </a:lnSpc>
              <a:spcBef>
                <a:spcPts val="500"/>
              </a:spcBef>
              <a:spcAft>
                <a:spcPts val="0"/>
              </a:spcAft>
              <a:buClr>
                <a:schemeClr val="dk1"/>
              </a:buClr>
              <a:buSzPts val="1778"/>
              <a:buNone/>
              <a:defRPr sz="1778"/>
            </a:lvl8pPr>
            <a:lvl9pPr indent="-228600" lvl="8" marL="4114800" algn="l">
              <a:lnSpc>
                <a:spcPct val="90000"/>
              </a:lnSpc>
              <a:spcBef>
                <a:spcPts val="500"/>
              </a:spcBef>
              <a:spcAft>
                <a:spcPts val="0"/>
              </a:spcAft>
              <a:buClr>
                <a:schemeClr val="dk1"/>
              </a:buClr>
              <a:buSzPts val="1778"/>
              <a:buNone/>
              <a:defRPr sz="1778"/>
            </a:lvl9pPr>
          </a:lstStyle>
          <a:p/>
        </p:txBody>
      </p:sp>
      <p:sp>
        <p:nvSpPr>
          <p:cNvPr id="60" name="Google Shape;60;p66"/>
          <p:cNvSpPr txBox="1"/>
          <p:nvPr>
            <p:ph idx="10" type="dt"/>
          </p:nvPr>
        </p:nvSpPr>
        <p:spPr>
          <a:xfrm>
            <a:off x="1676400" y="12712701"/>
            <a:ext cx="5486400" cy="73025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66"/>
          <p:cNvSpPr txBox="1"/>
          <p:nvPr>
            <p:ph idx="11" type="ftr"/>
          </p:nvPr>
        </p:nvSpPr>
        <p:spPr>
          <a:xfrm>
            <a:off x="8077200" y="12712701"/>
            <a:ext cx="8229600" cy="73025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66"/>
          <p:cNvSpPr txBox="1"/>
          <p:nvPr>
            <p:ph idx="12" type="sldNum"/>
          </p:nvPr>
        </p:nvSpPr>
        <p:spPr>
          <a:xfrm>
            <a:off x="17221200" y="12712701"/>
            <a:ext cx="5486400" cy="73025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57"/>
          <p:cNvSpPr txBox="1"/>
          <p:nvPr>
            <p:ph type="title"/>
          </p:nvPr>
        </p:nvSpPr>
        <p:spPr>
          <a:xfrm>
            <a:off x="1676400" y="730251"/>
            <a:ext cx="21031200" cy="2651126"/>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57"/>
          <p:cNvSpPr txBox="1"/>
          <p:nvPr>
            <p:ph idx="1" type="body"/>
          </p:nvPr>
        </p:nvSpPr>
        <p:spPr>
          <a:xfrm>
            <a:off x="1676400" y="3651250"/>
            <a:ext cx="21031200" cy="8702676"/>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57"/>
          <p:cNvSpPr txBox="1"/>
          <p:nvPr>
            <p:ph idx="10" type="dt"/>
          </p:nvPr>
        </p:nvSpPr>
        <p:spPr>
          <a:xfrm>
            <a:off x="1676400" y="12712701"/>
            <a:ext cx="5486400" cy="73025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2133"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9" name="Google Shape;9;p57"/>
          <p:cNvSpPr txBox="1"/>
          <p:nvPr>
            <p:ph idx="11" type="ftr"/>
          </p:nvPr>
        </p:nvSpPr>
        <p:spPr>
          <a:xfrm>
            <a:off x="8077200" y="12712701"/>
            <a:ext cx="8229600" cy="73025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2133"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 name="Google Shape;10;p57"/>
          <p:cNvSpPr txBox="1"/>
          <p:nvPr>
            <p:ph idx="12" type="sldNum"/>
          </p:nvPr>
        </p:nvSpPr>
        <p:spPr>
          <a:xfrm>
            <a:off x="17221200" y="12712701"/>
            <a:ext cx="5486400"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2133"/>
              <a:buFont typeface="Arial"/>
              <a:buNone/>
              <a:defRPr b="0" i="0" sz="2133"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jpg"/><Relationship Id="rId4" Type="http://schemas.openxmlformats.org/officeDocument/2006/relationships/image" Target="../media/image9.png"/><Relationship Id="rId5"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jpg"/><Relationship Id="rId4" Type="http://schemas.openxmlformats.org/officeDocument/2006/relationships/image" Target="../media/image9.png"/><Relationship Id="rId5"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jpg"/><Relationship Id="rId4" Type="http://schemas.openxmlformats.org/officeDocument/2006/relationships/image" Target="../media/image9.png"/><Relationship Id="rId5"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jpg"/><Relationship Id="rId4" Type="http://schemas.openxmlformats.org/officeDocument/2006/relationships/image" Target="../media/image9.png"/><Relationship Id="rId5"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jp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jp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jp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jp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jp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hyperlink" Target="mailto:lac@pratt.edu" TargetMode="External"/><Relationship Id="rId5" Type="http://schemas.openxmlformats.org/officeDocument/2006/relationships/hyperlink" Target="mailto:esulliv5@pratt.edu" TargetMode="External"/><Relationship Id="rId6" Type="http://schemas.openxmlformats.org/officeDocument/2006/relationships/image" Target="../media/image6.jpg"/><Relationship Id="rId7"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jp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jpg"/><Relationship Id="rId4" Type="http://schemas.openxmlformats.org/officeDocument/2006/relationships/image" Target="../media/image7.png"/><Relationship Id="rId5"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jp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jp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jp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3.jpg"/><Relationship Id="rId4" Type="http://schemas.openxmlformats.org/officeDocument/2006/relationships/hyperlink" Target="https://docs.google.com/document/d/1zyC28PNzqfqV-cQDpmcCNHjRry-Sbp4zYftYk_AeiLU/edit#heading=h.x86dd77vax23" TargetMode="External"/><Relationship Id="rId5"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3.jpg"/><Relationship Id="rId4" Type="http://schemas.openxmlformats.org/officeDocument/2006/relationships/hyperlink" Target="http://cast.org" TargetMode="External"/><Relationship Id="rId5" Type="http://schemas.openxmlformats.org/officeDocument/2006/relationships/image" Target="../media/image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3.jpg"/><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5.jpg"/><Relationship Id="rId4" Type="http://schemas.openxmlformats.org/officeDocument/2006/relationships/hyperlink" Target="https://www.pratt.edu/about/accessibility/" TargetMode="External"/><Relationship Id="rId5" Type="http://schemas.openxmlformats.org/officeDocument/2006/relationships/hyperlink" Target="https://www.pratt.edu/about/offices/information-technology/kaltura-personal-capture/" TargetMode="External"/><Relationship Id="rId6" Type="http://schemas.openxmlformats.org/officeDocument/2006/relationships/image" Target="../media/image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6.jp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https://drive.google.com/file/d/1WqsQQ1mD9f-0p-EstlKXyx9WM-MesmTI/view?usp=sharing" TargetMode="External"/><Relationship Id="rId4" Type="http://schemas.openxmlformats.org/officeDocument/2006/relationships/hyperlink" Target="mailto:starfish@pratt.edu" TargetMode="External"/><Relationship Id="rId5" Type="http://schemas.openxmlformats.org/officeDocument/2006/relationships/image" Target="../media/image2.jpg"/><Relationship Id="rId6"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hyperlink" Target="https://teton.accessiblelearning.com/Pratt/instructor" TargetMode="External"/><Relationship Id="rId4" Type="http://schemas.openxmlformats.org/officeDocument/2006/relationships/image" Target="../media/image2.jpg"/><Relationship Id="rId5"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image" Target="../media/image9.png"/><Relationship Id="rId5"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hyperlink" Target="mailto:lac@pratt.edu" TargetMode="External"/><Relationship Id="rId4" Type="http://schemas.openxmlformats.org/officeDocument/2006/relationships/image" Target="../media/image3.jpg"/><Relationship Id="rId5" Type="http://schemas.openxmlformats.org/officeDocument/2006/relationships/image" Target="../media/image9.png"/><Relationship Id="rId6"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5" name="Shape 85"/>
        <p:cNvGrpSpPr/>
        <p:nvPr/>
      </p:nvGrpSpPr>
      <p:grpSpPr>
        <a:xfrm>
          <a:off x="0" y="0"/>
          <a:ext cx="0" cy="0"/>
          <a:chOff x="0" y="0"/>
          <a:chExt cx="0" cy="0"/>
        </a:xfrm>
      </p:grpSpPr>
      <p:pic>
        <p:nvPicPr>
          <p:cNvPr descr="A couple of people standing in a park with a large sculpture" id="86" name="Google Shape;86;p17"/>
          <p:cNvPicPr preferRelativeResize="0"/>
          <p:nvPr/>
        </p:nvPicPr>
        <p:blipFill rotWithShape="1">
          <a:blip r:embed="rId3">
            <a:alphaModFix/>
          </a:blip>
          <a:srcRect b="0" l="0" r="0" t="15745"/>
          <a:stretch/>
        </p:blipFill>
        <p:spPr>
          <a:xfrm>
            <a:off x="0" y="-3074636"/>
            <a:ext cx="24384000" cy="13712032"/>
          </a:xfrm>
          <a:prstGeom prst="rect">
            <a:avLst/>
          </a:prstGeom>
          <a:noFill/>
          <a:ln>
            <a:noFill/>
          </a:ln>
        </p:spPr>
      </p:pic>
      <p:sp>
        <p:nvSpPr>
          <p:cNvPr id="87" name="Google Shape;87;p17"/>
          <p:cNvSpPr txBox="1"/>
          <p:nvPr/>
        </p:nvSpPr>
        <p:spPr>
          <a:xfrm>
            <a:off x="0" y="987435"/>
            <a:ext cx="12729076" cy="1600438"/>
          </a:xfrm>
          <a:prstGeom prst="rect">
            <a:avLst/>
          </a:prstGeom>
          <a:solidFill>
            <a:srgbClr val="FFFFFF">
              <a:alpha val="74509"/>
            </a:srgbClr>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88" name="Google Shape;88;p17"/>
          <p:cNvGrpSpPr/>
          <p:nvPr/>
        </p:nvGrpSpPr>
        <p:grpSpPr>
          <a:xfrm>
            <a:off x="114" y="10062991"/>
            <a:ext cx="24391078" cy="3583705"/>
            <a:chOff x="114" y="10062990"/>
            <a:chExt cx="24391078" cy="3583705"/>
          </a:xfrm>
        </p:grpSpPr>
        <p:sp>
          <p:nvSpPr>
            <p:cNvPr id="89" name="Google Shape;89;p17"/>
            <p:cNvSpPr/>
            <p:nvPr/>
          </p:nvSpPr>
          <p:spPr>
            <a:xfrm>
              <a:off x="114" y="10062990"/>
              <a:ext cx="24391078" cy="3583705"/>
            </a:xfrm>
            <a:prstGeom prst="rect">
              <a:avLst/>
            </a:prstGeom>
            <a:solidFill>
              <a:schemeClr val="lt1"/>
            </a:solidFill>
            <a:ln>
              <a:noFill/>
            </a:ln>
          </p:spPr>
          <p:txBody>
            <a:bodyPr anchorCtr="0" anchor="t" bIns="45700" lIns="91425" spcFirstLastPara="1" rIns="91425" wrap="square" tIns="45700">
              <a:noAutofit/>
            </a:bodyPr>
            <a:lstStyle/>
            <a:p>
              <a:pPr indent="0" lvl="4" marL="0" marR="0" rtl="0" algn="l">
                <a:lnSpc>
                  <a:spcPct val="100000"/>
                </a:lnSpc>
                <a:spcBef>
                  <a:spcPts val="0"/>
                </a:spcBef>
                <a:spcAft>
                  <a:spcPts val="0"/>
                </a:spcAft>
                <a:buClr>
                  <a:srgbClr val="000000"/>
                </a:buClr>
                <a:buSzPts val="6000"/>
                <a:buFont typeface="Arial"/>
                <a:buNone/>
              </a:pPr>
              <a:r>
                <a:t/>
              </a:r>
              <a:endParaRPr b="1" i="0" sz="6000" u="none" cap="none" strike="noStrike">
                <a:solidFill>
                  <a:schemeClr val="dk1"/>
                </a:solidFill>
                <a:latin typeface="Arial"/>
                <a:ea typeface="Arial"/>
                <a:cs typeface="Arial"/>
                <a:sym typeface="Arial"/>
              </a:endParaRPr>
            </a:p>
          </p:txBody>
        </p:sp>
        <p:sp>
          <p:nvSpPr>
            <p:cNvPr id="90" name="Google Shape;90;p17"/>
            <p:cNvSpPr txBox="1"/>
            <p:nvPr/>
          </p:nvSpPr>
          <p:spPr>
            <a:xfrm>
              <a:off x="613893" y="11015121"/>
              <a:ext cx="22117455" cy="16312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5000"/>
                <a:buFont typeface="Arial"/>
                <a:buNone/>
              </a:pPr>
              <a:r>
                <a:rPr b="1" i="0" lang="en-US" sz="5000" u="none" cap="none" strike="noStrike">
                  <a:solidFill>
                    <a:srgbClr val="000000"/>
                  </a:solidFill>
                  <a:latin typeface="Calibri"/>
                  <a:ea typeface="Calibri"/>
                  <a:cs typeface="Calibri"/>
                  <a:sym typeface="Calibri"/>
                </a:rPr>
                <a:t>Guidance &amp; Information on Accommodations, Services, and </a:t>
              </a:r>
              <a:br>
                <a:rPr b="1" i="0" lang="en-US" sz="5000" u="none" cap="none" strike="noStrike">
                  <a:solidFill>
                    <a:srgbClr val="000000"/>
                  </a:solidFill>
                  <a:latin typeface="Calibri"/>
                  <a:ea typeface="Calibri"/>
                  <a:cs typeface="Calibri"/>
                  <a:sym typeface="Calibri"/>
                </a:rPr>
              </a:br>
              <a:r>
                <a:rPr b="1" i="0" lang="en-US" sz="5000" u="none" cap="none" strike="noStrike">
                  <a:solidFill>
                    <a:srgbClr val="000000"/>
                  </a:solidFill>
                  <a:latin typeface="Calibri"/>
                  <a:ea typeface="Calibri"/>
                  <a:cs typeface="Calibri"/>
                  <a:sym typeface="Calibri"/>
                </a:rPr>
                <a:t>Faculty Support provided by Pratt’s Learning/Access Center</a:t>
              </a:r>
              <a:r>
                <a:rPr b="0" i="0" lang="en-US" sz="5000" u="none" cap="none" strike="noStrike">
                  <a:solidFill>
                    <a:srgbClr val="000000"/>
                  </a:solidFill>
                  <a:latin typeface="Calibri"/>
                  <a:ea typeface="Calibri"/>
                  <a:cs typeface="Calibri"/>
                  <a:sym typeface="Calibri"/>
                </a:rPr>
                <a:t>​</a:t>
              </a:r>
              <a:endParaRPr b="0" i="0" sz="5000" u="none" cap="none" strike="noStrike">
                <a:solidFill>
                  <a:srgbClr val="000000"/>
                </a:solidFill>
                <a:latin typeface="Arial"/>
                <a:ea typeface="Arial"/>
                <a:cs typeface="Arial"/>
                <a:sym typeface="Arial"/>
              </a:endParaRPr>
            </a:p>
          </p:txBody>
        </p:sp>
      </p:grpSp>
      <p:sp>
        <p:nvSpPr>
          <p:cNvPr id="91" name="Google Shape;91;p17"/>
          <p:cNvSpPr txBox="1"/>
          <p:nvPr>
            <p:ph idx="4294967295" type="title"/>
          </p:nvPr>
        </p:nvSpPr>
        <p:spPr>
          <a:xfrm>
            <a:off x="613893" y="1365161"/>
            <a:ext cx="11336100" cy="15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800"/>
              <a:buFont typeface="Arial"/>
              <a:buNone/>
            </a:pPr>
            <a:r>
              <a:rPr b="1" i="0" lang="en-US" sz="4800" u="none" cap="none" strike="noStrike">
                <a:solidFill>
                  <a:srgbClr val="000000"/>
                </a:solidFill>
                <a:latin typeface="Arial"/>
                <a:ea typeface="Arial"/>
                <a:cs typeface="Arial"/>
                <a:sym typeface="Arial"/>
              </a:rPr>
              <a:t> L/AC Faculty Guide</a:t>
            </a:r>
            <a:r>
              <a:rPr b="1" i="0" lang="en-US" sz="4800" u="none" cap="none" strike="noStrike">
                <a:solidFill>
                  <a:srgbClr val="000000"/>
                </a:solidFill>
                <a:latin typeface="Calibri"/>
                <a:ea typeface="Calibri"/>
                <a:cs typeface="Calibri"/>
                <a:sym typeface="Calibri"/>
              </a:rPr>
              <a:t> </a:t>
            </a:r>
            <a:r>
              <a:rPr b="1" lang="en-US" sz="4800">
                <a:solidFill>
                  <a:srgbClr val="000000"/>
                </a:solidFill>
                <a:latin typeface="Arial"/>
                <a:ea typeface="Arial"/>
                <a:cs typeface="Arial"/>
                <a:sym typeface="Arial"/>
              </a:rPr>
              <a:t>Fall </a:t>
            </a:r>
            <a:r>
              <a:rPr b="1" lang="en-US" sz="4800">
                <a:solidFill>
                  <a:srgbClr val="000000"/>
                </a:solidFill>
                <a:latin typeface="Arial"/>
                <a:ea typeface="Arial"/>
                <a:cs typeface="Arial"/>
                <a:sym typeface="Arial"/>
              </a:rPr>
              <a:t>26 - Spring 27</a:t>
            </a:r>
            <a:br>
              <a:rPr b="0" i="0" lang="en-US" sz="4800" u="none" cap="none" strike="noStrike">
                <a:solidFill>
                  <a:srgbClr val="000000"/>
                </a:solidFill>
                <a:latin typeface="Arial"/>
                <a:ea typeface="Arial"/>
                <a:cs typeface="Arial"/>
                <a:sym typeface="Arial"/>
              </a:rPr>
            </a:br>
            <a:r>
              <a:rPr b="0" i="0" lang="en-US" sz="4800" u="none" cap="none" strike="noStrike">
                <a:solidFill>
                  <a:srgbClr val="000000"/>
                </a:solidFill>
                <a:latin typeface="Calibri"/>
                <a:ea typeface="Calibri"/>
                <a:cs typeface="Calibri"/>
                <a:sym typeface="Calibri"/>
              </a:rPr>
              <a:t>​</a:t>
            </a:r>
            <a:endParaRPr b="0" i="0" sz="4800" u="none" cap="none" strike="noStrike">
              <a:solidFill>
                <a:srgbClr val="000000"/>
              </a:solidFill>
              <a:latin typeface="Arial"/>
              <a:ea typeface="Arial"/>
              <a:cs typeface="Arial"/>
              <a:sym typeface="Arial"/>
            </a:endParaRPr>
          </a:p>
        </p:txBody>
      </p:sp>
      <p:pic>
        <p:nvPicPr>
          <p:cNvPr descr="Pratt logo" id="92" name="Google Shape;92;p17"/>
          <p:cNvPicPr preferRelativeResize="0"/>
          <p:nvPr/>
        </p:nvPicPr>
        <p:blipFill rotWithShape="1">
          <a:blip r:embed="rId4">
            <a:alphaModFix/>
          </a:blip>
          <a:srcRect b="0" l="0" r="0" t="0"/>
          <a:stretch/>
        </p:blipFill>
        <p:spPr>
          <a:xfrm>
            <a:off x="21118736" y="12058614"/>
            <a:ext cx="2743200" cy="144018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41"/>
          <p:cNvSpPr/>
          <p:nvPr/>
        </p:nvSpPr>
        <p:spPr>
          <a:xfrm>
            <a:off x="6319719" y="0"/>
            <a:ext cx="18064281" cy="2112588"/>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77" name="Google Shape;177;p41"/>
          <p:cNvSpPr txBox="1"/>
          <p:nvPr>
            <p:ph idx="4294967295" type="title"/>
          </p:nvPr>
        </p:nvSpPr>
        <p:spPr>
          <a:xfrm>
            <a:off x="6906296" y="499055"/>
            <a:ext cx="16774732" cy="10926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AIM: Alternative Exam </a:t>
            </a:r>
            <a:r>
              <a:rPr b="1" lang="en-US" sz="6500">
                <a:solidFill>
                  <a:srgbClr val="000000"/>
                </a:solidFill>
                <a:latin typeface="Arial"/>
                <a:ea typeface="Arial"/>
                <a:cs typeface="Arial"/>
                <a:sym typeface="Arial"/>
              </a:rPr>
              <a:t>R</a:t>
            </a:r>
            <a:r>
              <a:rPr b="1" i="0" lang="en-US" sz="6500" u="none" cap="none" strike="noStrike">
                <a:solidFill>
                  <a:srgbClr val="000000"/>
                </a:solidFill>
                <a:latin typeface="Arial"/>
                <a:ea typeface="Arial"/>
                <a:cs typeface="Arial"/>
                <a:sym typeface="Arial"/>
              </a:rPr>
              <a:t>equests</a:t>
            </a:r>
            <a:endParaRPr b="0" i="0" sz="6500" u="none" cap="none" strike="noStrike">
              <a:solidFill>
                <a:srgbClr val="000000"/>
              </a:solidFill>
              <a:latin typeface="Arial"/>
              <a:ea typeface="Arial"/>
              <a:cs typeface="Arial"/>
              <a:sym typeface="Arial"/>
            </a:endParaRPr>
          </a:p>
        </p:txBody>
      </p:sp>
      <p:sp>
        <p:nvSpPr>
          <p:cNvPr id="178" name="Google Shape;178;p41"/>
          <p:cNvSpPr txBox="1"/>
          <p:nvPr/>
        </p:nvSpPr>
        <p:spPr>
          <a:xfrm>
            <a:off x="6906296" y="2476882"/>
            <a:ext cx="15755410" cy="2769989"/>
          </a:xfrm>
          <a:prstGeom prst="rect">
            <a:avLst/>
          </a:prstGeom>
          <a:noFill/>
          <a:ln>
            <a:noFill/>
          </a:ln>
        </p:spPr>
        <p:txBody>
          <a:bodyPr anchorCtr="0" anchor="t" bIns="0" lIns="0" spcFirstLastPara="1" rIns="0" wrap="square" tIns="0">
            <a:spAutoFit/>
          </a:bodyPr>
          <a:lstStyle/>
          <a:p>
            <a:pPr indent="-742950" lvl="0" marL="742950" marR="0" rtl="0" algn="l">
              <a:lnSpc>
                <a:spcPct val="100000"/>
              </a:lnSpc>
              <a:spcBef>
                <a:spcPts val="0"/>
              </a:spcBef>
              <a:spcAft>
                <a:spcPts val="0"/>
              </a:spcAft>
              <a:buClr>
                <a:srgbClr val="000000"/>
              </a:buClr>
              <a:buSzPts val="3600"/>
              <a:buFont typeface="Calibri"/>
              <a:buAutoNum type="arabicPeriod" startAt="2"/>
            </a:pPr>
            <a:r>
              <a:rPr b="0" i="0" lang="en-US" sz="3600" u="none" cap="none" strike="noStrike">
                <a:solidFill>
                  <a:srgbClr val="000000"/>
                </a:solidFill>
                <a:latin typeface="Arial"/>
                <a:ea typeface="Arial"/>
                <a:cs typeface="Arial"/>
                <a:sym typeface="Arial"/>
              </a:rPr>
              <a:t>Log into AIM using your Pratt OneKey to access the Exam Upload and Instruction portal:</a:t>
            </a:r>
            <a:br>
              <a:rPr b="0" i="0" lang="en-US" sz="3600" u="none" cap="none" strike="noStrike">
                <a:solidFill>
                  <a:srgbClr val="000000"/>
                </a:solidFill>
                <a:latin typeface="Arial"/>
                <a:ea typeface="Arial"/>
                <a:cs typeface="Arial"/>
                <a:sym typeface="Arial"/>
              </a:rPr>
            </a:br>
            <a:endParaRPr b="0" i="0" sz="3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br>
              <a:rPr b="0" i="0" lang="en-US" sz="3600" u="none" cap="none" strike="noStrike">
                <a:solidFill>
                  <a:srgbClr val="000000"/>
                </a:solidFill>
                <a:latin typeface="Arial"/>
                <a:ea typeface="Arial"/>
                <a:cs typeface="Arial"/>
                <a:sym typeface="Arial"/>
              </a:rPr>
            </a:br>
            <a:endParaRPr b="0" i="0" sz="3600" u="none" cap="none" strike="noStrike">
              <a:solidFill>
                <a:srgbClr val="000000"/>
              </a:solidFill>
              <a:latin typeface="Arial"/>
              <a:ea typeface="Arial"/>
              <a:cs typeface="Arial"/>
              <a:sym typeface="Arial"/>
            </a:endParaRPr>
          </a:p>
        </p:txBody>
      </p:sp>
      <p:pic>
        <p:nvPicPr>
          <p:cNvPr descr="Two students walking down brick path on campus" id="179" name="Google Shape;179;p41"/>
          <p:cNvPicPr preferRelativeResize="0"/>
          <p:nvPr/>
        </p:nvPicPr>
        <p:blipFill rotWithShape="1">
          <a:blip r:embed="rId3">
            <a:alphaModFix/>
          </a:blip>
          <a:srcRect b="0" l="23340" r="17444" t="0"/>
          <a:stretch/>
        </p:blipFill>
        <p:spPr>
          <a:xfrm>
            <a:off x="-5866181" y="0"/>
            <a:ext cx="12185901" cy="13716000"/>
          </a:xfrm>
          <a:prstGeom prst="rect">
            <a:avLst/>
          </a:prstGeom>
          <a:noFill/>
          <a:ln>
            <a:noFill/>
          </a:ln>
        </p:spPr>
      </p:pic>
      <p:pic>
        <p:nvPicPr>
          <p:cNvPr descr="Pratt logo" id="180" name="Google Shape;180;p41"/>
          <p:cNvPicPr preferRelativeResize="0"/>
          <p:nvPr/>
        </p:nvPicPr>
        <p:blipFill rotWithShape="1">
          <a:blip r:embed="rId4">
            <a:alphaModFix/>
          </a:blip>
          <a:srcRect b="0" l="0" r="0" t="0"/>
          <a:stretch/>
        </p:blipFill>
        <p:spPr>
          <a:xfrm>
            <a:off x="21376313" y="12074713"/>
            <a:ext cx="2743200" cy="1440180"/>
          </a:xfrm>
          <a:prstGeom prst="rect">
            <a:avLst/>
          </a:prstGeom>
          <a:noFill/>
          <a:ln>
            <a:noFill/>
          </a:ln>
        </p:spPr>
      </p:pic>
      <p:pic>
        <p:nvPicPr>
          <p:cNvPr descr="A screenshot of the website, AIM, displaying the Exam Upload and Instruction Portal buttons" id="181" name="Google Shape;181;p41"/>
          <p:cNvPicPr preferRelativeResize="0"/>
          <p:nvPr/>
        </p:nvPicPr>
        <p:blipFill rotWithShape="1">
          <a:blip r:embed="rId5">
            <a:alphaModFix/>
          </a:blip>
          <a:srcRect b="0" l="0" r="0" t="0"/>
          <a:stretch/>
        </p:blipFill>
        <p:spPr>
          <a:xfrm>
            <a:off x="6906296" y="4004751"/>
            <a:ext cx="14113316" cy="913746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42"/>
          <p:cNvSpPr/>
          <p:nvPr/>
        </p:nvSpPr>
        <p:spPr>
          <a:xfrm>
            <a:off x="6319719" y="0"/>
            <a:ext cx="18064281" cy="2112588"/>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7" name="Google Shape;187;p42"/>
          <p:cNvSpPr txBox="1"/>
          <p:nvPr>
            <p:ph idx="4294967295" type="title"/>
          </p:nvPr>
        </p:nvSpPr>
        <p:spPr>
          <a:xfrm>
            <a:off x="6906296" y="499055"/>
            <a:ext cx="16774732" cy="10926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AIM: Alternative Exam </a:t>
            </a:r>
            <a:r>
              <a:rPr b="1" lang="en-US" sz="6500">
                <a:solidFill>
                  <a:srgbClr val="000000"/>
                </a:solidFill>
                <a:latin typeface="Arial"/>
                <a:ea typeface="Arial"/>
                <a:cs typeface="Arial"/>
                <a:sym typeface="Arial"/>
              </a:rPr>
              <a:t>R</a:t>
            </a:r>
            <a:r>
              <a:rPr b="1" i="0" lang="en-US" sz="6500" u="none" cap="none" strike="noStrike">
                <a:solidFill>
                  <a:srgbClr val="000000"/>
                </a:solidFill>
                <a:latin typeface="Arial"/>
                <a:ea typeface="Arial"/>
                <a:cs typeface="Arial"/>
                <a:sym typeface="Arial"/>
              </a:rPr>
              <a:t>equests</a:t>
            </a:r>
            <a:endParaRPr b="0" i="0" sz="6500" u="none" cap="none" strike="noStrike">
              <a:solidFill>
                <a:srgbClr val="000000"/>
              </a:solidFill>
              <a:latin typeface="Arial"/>
              <a:ea typeface="Arial"/>
              <a:cs typeface="Arial"/>
              <a:sym typeface="Arial"/>
            </a:endParaRPr>
          </a:p>
        </p:txBody>
      </p:sp>
      <p:sp>
        <p:nvSpPr>
          <p:cNvPr id="188" name="Google Shape;188;p42"/>
          <p:cNvSpPr txBox="1"/>
          <p:nvPr/>
        </p:nvSpPr>
        <p:spPr>
          <a:xfrm>
            <a:off x="6906296" y="2476882"/>
            <a:ext cx="15755410" cy="2215991"/>
          </a:xfrm>
          <a:prstGeom prst="rect">
            <a:avLst/>
          </a:prstGeom>
          <a:noFill/>
          <a:ln>
            <a:noFill/>
          </a:ln>
        </p:spPr>
        <p:txBody>
          <a:bodyPr anchorCtr="0" anchor="t" bIns="0" lIns="0" spcFirstLastPara="1" rIns="0" wrap="square" tIns="0">
            <a:spAutoFit/>
          </a:bodyPr>
          <a:lstStyle/>
          <a:p>
            <a:pPr indent="-742950" lvl="0" marL="742950" marR="0" rtl="0" algn="l">
              <a:lnSpc>
                <a:spcPct val="100000"/>
              </a:lnSpc>
              <a:spcBef>
                <a:spcPts val="0"/>
              </a:spcBef>
              <a:spcAft>
                <a:spcPts val="0"/>
              </a:spcAft>
              <a:buClr>
                <a:srgbClr val="000000"/>
              </a:buClr>
              <a:buSzPts val="3600"/>
              <a:buFont typeface="Calibri"/>
              <a:buAutoNum type="arabicPeriod" startAt="3"/>
            </a:pPr>
            <a:r>
              <a:rPr b="0" i="0" lang="en-US" sz="3600" u="none" cap="none" strike="noStrike">
                <a:solidFill>
                  <a:srgbClr val="000000"/>
                </a:solidFill>
                <a:latin typeface="Arial"/>
                <a:ea typeface="Arial"/>
                <a:cs typeface="Arial"/>
                <a:sym typeface="Arial"/>
              </a:rPr>
              <a:t>Click the link that says “Upload Exam” to upload the exam file:</a:t>
            </a:r>
            <a:br>
              <a:rPr b="0" i="0" lang="en-US" sz="3600" u="none" cap="none" strike="noStrike">
                <a:solidFill>
                  <a:srgbClr val="000000"/>
                </a:solidFill>
                <a:latin typeface="Arial"/>
                <a:ea typeface="Arial"/>
                <a:cs typeface="Arial"/>
                <a:sym typeface="Arial"/>
              </a:rPr>
            </a:br>
            <a:endParaRPr b="0" i="0" sz="3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br>
              <a:rPr b="0" i="0" lang="en-US" sz="3600" u="none" cap="none" strike="noStrike">
                <a:solidFill>
                  <a:srgbClr val="000000"/>
                </a:solidFill>
                <a:latin typeface="Arial"/>
                <a:ea typeface="Arial"/>
                <a:cs typeface="Arial"/>
                <a:sym typeface="Arial"/>
              </a:rPr>
            </a:br>
            <a:endParaRPr b="0" i="0" sz="3600" u="none" cap="none" strike="noStrike">
              <a:solidFill>
                <a:srgbClr val="000000"/>
              </a:solidFill>
              <a:latin typeface="Arial"/>
              <a:ea typeface="Arial"/>
              <a:cs typeface="Arial"/>
              <a:sym typeface="Arial"/>
            </a:endParaRPr>
          </a:p>
        </p:txBody>
      </p:sp>
      <p:pic>
        <p:nvPicPr>
          <p:cNvPr descr="Two students walking down brick path on campus" id="189" name="Google Shape;189;p42"/>
          <p:cNvPicPr preferRelativeResize="0"/>
          <p:nvPr/>
        </p:nvPicPr>
        <p:blipFill rotWithShape="1">
          <a:blip r:embed="rId3">
            <a:alphaModFix/>
          </a:blip>
          <a:srcRect b="0" l="23340" r="17444" t="0"/>
          <a:stretch/>
        </p:blipFill>
        <p:spPr>
          <a:xfrm>
            <a:off x="-5866181" y="0"/>
            <a:ext cx="12185901" cy="13716000"/>
          </a:xfrm>
          <a:prstGeom prst="rect">
            <a:avLst/>
          </a:prstGeom>
          <a:noFill/>
          <a:ln>
            <a:noFill/>
          </a:ln>
        </p:spPr>
      </p:pic>
      <p:pic>
        <p:nvPicPr>
          <p:cNvPr descr="Pratt logo" id="190" name="Google Shape;190;p42"/>
          <p:cNvPicPr preferRelativeResize="0"/>
          <p:nvPr/>
        </p:nvPicPr>
        <p:blipFill rotWithShape="1">
          <a:blip r:embed="rId4">
            <a:alphaModFix/>
          </a:blip>
          <a:srcRect b="0" l="0" r="0" t="0"/>
          <a:stretch/>
        </p:blipFill>
        <p:spPr>
          <a:xfrm>
            <a:off x="21376313" y="12074713"/>
            <a:ext cx="2743200" cy="1440180"/>
          </a:xfrm>
          <a:prstGeom prst="rect">
            <a:avLst/>
          </a:prstGeom>
          <a:noFill/>
          <a:ln>
            <a:noFill/>
          </a:ln>
        </p:spPr>
      </p:pic>
      <p:pic>
        <p:nvPicPr>
          <p:cNvPr descr="A screenshot of the website, AIM, displaying how to upload an exam. Two red arrows highlight the &quot;Upload Exam&quot; and &quot;Back to previous Page&quot; buttons." id="191" name="Google Shape;191;p42"/>
          <p:cNvPicPr preferRelativeResize="0"/>
          <p:nvPr/>
        </p:nvPicPr>
        <p:blipFill rotWithShape="1">
          <a:blip r:embed="rId5">
            <a:alphaModFix/>
          </a:blip>
          <a:srcRect b="0" l="0" r="0" t="0"/>
          <a:stretch/>
        </p:blipFill>
        <p:spPr>
          <a:xfrm>
            <a:off x="6906296" y="3356277"/>
            <a:ext cx="13304307" cy="7654241"/>
          </a:xfrm>
          <a:prstGeom prst="rect">
            <a:avLst/>
          </a:prstGeom>
          <a:noFill/>
          <a:ln>
            <a:noFill/>
          </a:ln>
        </p:spPr>
      </p:pic>
      <p:sp>
        <p:nvSpPr>
          <p:cNvPr id="192" name="Google Shape;192;p42"/>
          <p:cNvSpPr txBox="1"/>
          <p:nvPr/>
        </p:nvSpPr>
        <p:spPr>
          <a:xfrm>
            <a:off x="6906296" y="11296268"/>
            <a:ext cx="15755410" cy="276998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After, click the button on the bottom right to navigate back to the “Exam Upload and Instruction” portal</a:t>
            </a:r>
            <a:br>
              <a:rPr b="0" i="0" lang="en-US" sz="3600" u="none" cap="none" strike="noStrike">
                <a:solidFill>
                  <a:srgbClr val="000000"/>
                </a:solidFill>
                <a:latin typeface="Arial"/>
                <a:ea typeface="Arial"/>
                <a:cs typeface="Arial"/>
                <a:sym typeface="Arial"/>
              </a:rPr>
            </a:br>
            <a:endParaRPr b="0" i="0" sz="3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br>
              <a:rPr b="0" i="0" lang="en-US" sz="3600" u="none" cap="none" strike="noStrike">
                <a:solidFill>
                  <a:srgbClr val="000000"/>
                </a:solidFill>
                <a:latin typeface="Arial"/>
                <a:ea typeface="Arial"/>
                <a:cs typeface="Arial"/>
                <a:sym typeface="Arial"/>
              </a:rPr>
            </a:br>
            <a:endParaRPr b="0" i="0" sz="36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43"/>
          <p:cNvSpPr/>
          <p:nvPr/>
        </p:nvSpPr>
        <p:spPr>
          <a:xfrm>
            <a:off x="6319719" y="0"/>
            <a:ext cx="18064281" cy="2112588"/>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98" name="Google Shape;198;p43"/>
          <p:cNvSpPr txBox="1"/>
          <p:nvPr>
            <p:ph idx="4294967295" type="title"/>
          </p:nvPr>
        </p:nvSpPr>
        <p:spPr>
          <a:xfrm>
            <a:off x="6906296" y="499055"/>
            <a:ext cx="16774732" cy="10926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AIM: Alternative Exam </a:t>
            </a:r>
            <a:r>
              <a:rPr b="1" lang="en-US" sz="6500">
                <a:solidFill>
                  <a:srgbClr val="000000"/>
                </a:solidFill>
                <a:latin typeface="Arial"/>
                <a:ea typeface="Arial"/>
                <a:cs typeface="Arial"/>
                <a:sym typeface="Arial"/>
              </a:rPr>
              <a:t>R</a:t>
            </a:r>
            <a:r>
              <a:rPr b="1" i="0" lang="en-US" sz="6500" u="none" cap="none" strike="noStrike">
                <a:solidFill>
                  <a:srgbClr val="000000"/>
                </a:solidFill>
                <a:latin typeface="Arial"/>
                <a:ea typeface="Arial"/>
                <a:cs typeface="Arial"/>
                <a:sym typeface="Arial"/>
              </a:rPr>
              <a:t>equests</a:t>
            </a:r>
            <a:endParaRPr b="0" i="0" sz="6500" u="none" cap="none" strike="noStrike">
              <a:solidFill>
                <a:srgbClr val="000000"/>
              </a:solidFill>
              <a:latin typeface="Arial"/>
              <a:ea typeface="Arial"/>
              <a:cs typeface="Arial"/>
              <a:sym typeface="Arial"/>
            </a:endParaRPr>
          </a:p>
        </p:txBody>
      </p:sp>
      <p:sp>
        <p:nvSpPr>
          <p:cNvPr id="199" name="Google Shape;199;p43"/>
          <p:cNvSpPr txBox="1"/>
          <p:nvPr/>
        </p:nvSpPr>
        <p:spPr>
          <a:xfrm>
            <a:off x="6906296" y="2591182"/>
            <a:ext cx="15755410" cy="1661993"/>
          </a:xfrm>
          <a:prstGeom prst="rect">
            <a:avLst/>
          </a:prstGeom>
          <a:noFill/>
          <a:ln>
            <a:noFill/>
          </a:ln>
        </p:spPr>
        <p:txBody>
          <a:bodyPr anchorCtr="0" anchor="t" bIns="0" lIns="0" spcFirstLastPara="1" rIns="0" wrap="square" tIns="0">
            <a:spAutoFit/>
          </a:bodyPr>
          <a:lstStyle/>
          <a:p>
            <a:pPr indent="-742950" lvl="0" marL="742950" marR="0" rtl="0" algn="l">
              <a:lnSpc>
                <a:spcPct val="100000"/>
              </a:lnSpc>
              <a:spcBef>
                <a:spcPts val="0"/>
              </a:spcBef>
              <a:spcAft>
                <a:spcPts val="0"/>
              </a:spcAft>
              <a:buClr>
                <a:srgbClr val="000000"/>
              </a:buClr>
              <a:buSzPts val="3600"/>
              <a:buFont typeface="Calibri"/>
              <a:buAutoNum type="arabicPeriod" startAt="4"/>
            </a:pPr>
            <a:r>
              <a:rPr b="0" i="0" lang="en-US" sz="3600" u="none" cap="none" strike="noStrike">
                <a:solidFill>
                  <a:srgbClr val="000000"/>
                </a:solidFill>
                <a:latin typeface="Arial"/>
                <a:ea typeface="Arial"/>
                <a:cs typeface="Arial"/>
                <a:sym typeface="Arial"/>
              </a:rPr>
              <a:t>Click the “Exam Instruction” button on the right side and fill out the form:</a:t>
            </a:r>
            <a:endParaRPr b="0" i="0" sz="3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br>
              <a:rPr b="0" i="0" lang="en-US" sz="3600" u="none" cap="none" strike="noStrike">
                <a:solidFill>
                  <a:srgbClr val="000000"/>
                </a:solidFill>
                <a:latin typeface="Arial"/>
                <a:ea typeface="Arial"/>
                <a:cs typeface="Arial"/>
                <a:sym typeface="Arial"/>
              </a:rPr>
            </a:br>
            <a:endParaRPr b="0" i="0" sz="3600" u="none" cap="none" strike="noStrike">
              <a:solidFill>
                <a:srgbClr val="000000"/>
              </a:solidFill>
              <a:latin typeface="Arial"/>
              <a:ea typeface="Arial"/>
              <a:cs typeface="Arial"/>
              <a:sym typeface="Arial"/>
            </a:endParaRPr>
          </a:p>
        </p:txBody>
      </p:sp>
      <p:pic>
        <p:nvPicPr>
          <p:cNvPr descr="Two students walking down brick path on campus" id="200" name="Google Shape;200;p43"/>
          <p:cNvPicPr preferRelativeResize="0"/>
          <p:nvPr/>
        </p:nvPicPr>
        <p:blipFill rotWithShape="1">
          <a:blip r:embed="rId3">
            <a:alphaModFix/>
          </a:blip>
          <a:srcRect b="0" l="23340" r="17444" t="0"/>
          <a:stretch/>
        </p:blipFill>
        <p:spPr>
          <a:xfrm>
            <a:off x="-5866181" y="0"/>
            <a:ext cx="12185901" cy="13716000"/>
          </a:xfrm>
          <a:prstGeom prst="rect">
            <a:avLst/>
          </a:prstGeom>
          <a:noFill/>
          <a:ln>
            <a:noFill/>
          </a:ln>
        </p:spPr>
      </p:pic>
      <p:pic>
        <p:nvPicPr>
          <p:cNvPr descr="Pratt logo" id="201" name="Google Shape;201;p43"/>
          <p:cNvPicPr preferRelativeResize="0"/>
          <p:nvPr/>
        </p:nvPicPr>
        <p:blipFill rotWithShape="1">
          <a:blip r:embed="rId4">
            <a:alphaModFix/>
          </a:blip>
          <a:srcRect b="0" l="0" r="0" t="0"/>
          <a:stretch/>
        </p:blipFill>
        <p:spPr>
          <a:xfrm>
            <a:off x="21376313" y="12074713"/>
            <a:ext cx="2743200" cy="1440180"/>
          </a:xfrm>
          <a:prstGeom prst="rect">
            <a:avLst/>
          </a:prstGeom>
          <a:noFill/>
          <a:ln>
            <a:noFill/>
          </a:ln>
        </p:spPr>
      </p:pic>
      <p:pic>
        <p:nvPicPr>
          <p:cNvPr descr="A screenshot of the website, AIM, displaying how to find the Exam Instruction form. A red circle highlights the &quot;Exam Instruction&quot; button." id="202" name="Google Shape;202;p43"/>
          <p:cNvPicPr preferRelativeResize="0"/>
          <p:nvPr/>
        </p:nvPicPr>
        <p:blipFill rotWithShape="1">
          <a:blip r:embed="rId5">
            <a:alphaModFix/>
          </a:blip>
          <a:srcRect b="0" l="0" r="0" t="0"/>
          <a:stretch/>
        </p:blipFill>
        <p:spPr>
          <a:xfrm>
            <a:off x="6906296" y="3629038"/>
            <a:ext cx="16912323" cy="772438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44"/>
          <p:cNvSpPr/>
          <p:nvPr/>
        </p:nvSpPr>
        <p:spPr>
          <a:xfrm>
            <a:off x="6319719" y="0"/>
            <a:ext cx="18064281" cy="2112588"/>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8" name="Google Shape;208;p44"/>
          <p:cNvSpPr txBox="1"/>
          <p:nvPr>
            <p:ph idx="4294967295" type="title"/>
          </p:nvPr>
        </p:nvSpPr>
        <p:spPr>
          <a:xfrm>
            <a:off x="6906296" y="499055"/>
            <a:ext cx="16774732" cy="10926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AIM: Alternative Exam </a:t>
            </a:r>
            <a:r>
              <a:rPr b="1" lang="en-US" sz="6500">
                <a:solidFill>
                  <a:srgbClr val="000000"/>
                </a:solidFill>
                <a:latin typeface="Arial"/>
                <a:ea typeface="Arial"/>
                <a:cs typeface="Arial"/>
                <a:sym typeface="Arial"/>
              </a:rPr>
              <a:t>R</a:t>
            </a:r>
            <a:r>
              <a:rPr b="1" i="0" lang="en-US" sz="6500" u="none" cap="none" strike="noStrike">
                <a:solidFill>
                  <a:srgbClr val="000000"/>
                </a:solidFill>
                <a:latin typeface="Arial"/>
                <a:ea typeface="Arial"/>
                <a:cs typeface="Arial"/>
                <a:sym typeface="Arial"/>
              </a:rPr>
              <a:t>equests</a:t>
            </a:r>
            <a:endParaRPr b="0" i="0" sz="6500" u="none" cap="none" strike="noStrike">
              <a:solidFill>
                <a:srgbClr val="000000"/>
              </a:solidFill>
              <a:latin typeface="Arial"/>
              <a:ea typeface="Arial"/>
              <a:cs typeface="Arial"/>
              <a:sym typeface="Arial"/>
            </a:endParaRPr>
          </a:p>
        </p:txBody>
      </p:sp>
      <p:sp>
        <p:nvSpPr>
          <p:cNvPr id="209" name="Google Shape;209;p44"/>
          <p:cNvSpPr txBox="1"/>
          <p:nvPr/>
        </p:nvSpPr>
        <p:spPr>
          <a:xfrm>
            <a:off x="6906296" y="8981931"/>
            <a:ext cx="15755410" cy="2646878"/>
          </a:xfrm>
          <a:prstGeom prst="rect">
            <a:avLst/>
          </a:prstGeom>
          <a:noFill/>
          <a:ln>
            <a:noFill/>
          </a:ln>
        </p:spPr>
        <p:txBody>
          <a:bodyPr anchorCtr="0" anchor="t" bIns="0" lIns="0" spcFirstLastPara="1" rIns="0" wrap="square" tIns="0">
            <a:spAutoFit/>
          </a:bodyPr>
          <a:lstStyle/>
          <a:p>
            <a:pPr indent="-742950" lvl="0" marL="742950" marR="0" rtl="0" algn="l">
              <a:lnSpc>
                <a:spcPct val="100000"/>
              </a:lnSpc>
              <a:spcBef>
                <a:spcPts val="0"/>
              </a:spcBef>
              <a:spcAft>
                <a:spcPts val="0"/>
              </a:spcAft>
              <a:buClr>
                <a:srgbClr val="000000"/>
              </a:buClr>
              <a:buSzPts val="3600"/>
              <a:buFont typeface="Calibri"/>
              <a:buAutoNum type="arabicPeriod" startAt="5"/>
            </a:pPr>
            <a:r>
              <a:rPr b="0" i="0" lang="en-US" sz="3600" u="none" cap="none" strike="noStrike">
                <a:solidFill>
                  <a:srgbClr val="000000"/>
                </a:solidFill>
                <a:latin typeface="Arial"/>
                <a:ea typeface="Arial"/>
                <a:cs typeface="Arial"/>
                <a:sym typeface="Arial"/>
              </a:rPr>
              <a:t>Once the instructions are filled out, click “Submit Exam Instruction” button. You will receive a confirmation message on the screen. You can now exit AIM</a:t>
            </a:r>
            <a:endParaRPr b="0" i="0" sz="3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br>
              <a:rPr b="0" i="0" lang="en-US" sz="3200" u="none" cap="none" strike="noStrike">
                <a:solidFill>
                  <a:srgbClr val="000000"/>
                </a:solidFill>
                <a:latin typeface="Arial"/>
                <a:ea typeface="Arial"/>
                <a:cs typeface="Arial"/>
                <a:sym typeface="Arial"/>
              </a:rPr>
            </a:br>
            <a:endParaRPr b="0" i="0" sz="3200" u="none" cap="none" strike="noStrike">
              <a:solidFill>
                <a:srgbClr val="000000"/>
              </a:solidFill>
              <a:latin typeface="Arial"/>
              <a:ea typeface="Arial"/>
              <a:cs typeface="Arial"/>
              <a:sym typeface="Arial"/>
            </a:endParaRPr>
          </a:p>
        </p:txBody>
      </p:sp>
      <p:pic>
        <p:nvPicPr>
          <p:cNvPr descr="Two students walking down brick path on campus" id="210" name="Google Shape;210;p44"/>
          <p:cNvPicPr preferRelativeResize="0"/>
          <p:nvPr/>
        </p:nvPicPr>
        <p:blipFill rotWithShape="1">
          <a:blip r:embed="rId3">
            <a:alphaModFix/>
          </a:blip>
          <a:srcRect b="0" l="23340" r="17444" t="0"/>
          <a:stretch/>
        </p:blipFill>
        <p:spPr>
          <a:xfrm>
            <a:off x="-5866181" y="0"/>
            <a:ext cx="12185901" cy="13716000"/>
          </a:xfrm>
          <a:prstGeom prst="rect">
            <a:avLst/>
          </a:prstGeom>
          <a:noFill/>
          <a:ln>
            <a:noFill/>
          </a:ln>
        </p:spPr>
      </p:pic>
      <p:pic>
        <p:nvPicPr>
          <p:cNvPr descr="Pratt logo" id="211" name="Google Shape;211;p44"/>
          <p:cNvPicPr preferRelativeResize="0"/>
          <p:nvPr/>
        </p:nvPicPr>
        <p:blipFill rotWithShape="1">
          <a:blip r:embed="rId4">
            <a:alphaModFix/>
          </a:blip>
          <a:srcRect b="0" l="0" r="0" t="0"/>
          <a:stretch/>
        </p:blipFill>
        <p:spPr>
          <a:xfrm>
            <a:off x="21376313" y="12074713"/>
            <a:ext cx="2743200" cy="1440180"/>
          </a:xfrm>
          <a:prstGeom prst="rect">
            <a:avLst/>
          </a:prstGeom>
          <a:noFill/>
          <a:ln>
            <a:noFill/>
          </a:ln>
        </p:spPr>
      </p:pic>
      <p:pic>
        <p:nvPicPr>
          <p:cNvPr descr="A screenshot of the website, AIM, displaying the Exam Instruction form." id="212" name="Google Shape;212;p44"/>
          <p:cNvPicPr preferRelativeResize="0"/>
          <p:nvPr/>
        </p:nvPicPr>
        <p:blipFill rotWithShape="1">
          <a:blip r:embed="rId5">
            <a:alphaModFix/>
          </a:blip>
          <a:srcRect b="0" l="0" r="0" t="0"/>
          <a:stretch/>
        </p:blipFill>
        <p:spPr>
          <a:xfrm>
            <a:off x="6906296" y="2437483"/>
            <a:ext cx="10410154" cy="6272785"/>
          </a:xfrm>
          <a:prstGeom prst="rect">
            <a:avLst/>
          </a:prstGeom>
          <a:noFill/>
          <a:ln>
            <a:noFill/>
          </a:ln>
        </p:spPr>
      </p:pic>
      <p:sp>
        <p:nvSpPr>
          <p:cNvPr id="213" name="Google Shape;213;p44"/>
          <p:cNvSpPr txBox="1"/>
          <p:nvPr/>
        </p:nvSpPr>
        <p:spPr>
          <a:xfrm>
            <a:off x="6906296" y="10894149"/>
            <a:ext cx="15755410" cy="2646878"/>
          </a:xfrm>
          <a:prstGeom prst="rect">
            <a:avLst/>
          </a:prstGeom>
          <a:noFill/>
          <a:ln>
            <a:noFill/>
          </a:ln>
        </p:spPr>
        <p:txBody>
          <a:bodyPr anchorCtr="0" anchor="t" bIns="0" lIns="0" spcFirstLastPara="1" rIns="0" wrap="square" tIns="0">
            <a:spAutoFit/>
          </a:bodyPr>
          <a:lstStyle/>
          <a:p>
            <a:pPr indent="-742950" lvl="0" marL="742950" marR="0" rtl="0" algn="l">
              <a:lnSpc>
                <a:spcPct val="100000"/>
              </a:lnSpc>
              <a:spcBef>
                <a:spcPts val="0"/>
              </a:spcBef>
              <a:spcAft>
                <a:spcPts val="0"/>
              </a:spcAft>
              <a:buClr>
                <a:srgbClr val="000000"/>
              </a:buClr>
              <a:buSzPts val="3600"/>
              <a:buFont typeface="Calibri"/>
              <a:buAutoNum type="arabicPeriod" startAt="6"/>
            </a:pPr>
            <a:r>
              <a:rPr b="0" i="0" lang="en-US" sz="3600" u="none" cap="none" strike="noStrike">
                <a:solidFill>
                  <a:srgbClr val="000000"/>
                </a:solidFill>
                <a:latin typeface="Arial"/>
                <a:ea typeface="Arial"/>
                <a:cs typeface="Arial"/>
                <a:sym typeface="Arial"/>
              </a:rPr>
              <a:t>Once your student has completed the exam, you will receive an automated email that the exam has been uploaded to the AIM portal. You can download your student’s exam through the portal</a:t>
            </a:r>
            <a:endParaRPr b="0" i="0" sz="3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br>
              <a:rPr b="0" i="0" lang="en-US" sz="3200" u="none" cap="none" strike="noStrike">
                <a:solidFill>
                  <a:srgbClr val="000000"/>
                </a:solidFill>
                <a:latin typeface="Arial"/>
                <a:ea typeface="Arial"/>
                <a:cs typeface="Arial"/>
                <a:sym typeface="Arial"/>
              </a:rPr>
            </a:br>
            <a:endParaRPr b="0" i="0" sz="32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pic>
        <p:nvPicPr>
          <p:cNvPr descr="Two students standing by outdoor sculpture in springtime" id="218" name="Google Shape;218;p45"/>
          <p:cNvPicPr preferRelativeResize="0"/>
          <p:nvPr/>
        </p:nvPicPr>
        <p:blipFill rotWithShape="1">
          <a:blip r:embed="rId3">
            <a:alphaModFix/>
          </a:blip>
          <a:srcRect b="0" l="0" r="0" t="15627"/>
          <a:stretch/>
        </p:blipFill>
        <p:spPr>
          <a:xfrm>
            <a:off x="3799267" y="23937"/>
            <a:ext cx="24384000" cy="13712032"/>
          </a:xfrm>
          <a:prstGeom prst="rect">
            <a:avLst/>
          </a:prstGeom>
          <a:noFill/>
          <a:ln>
            <a:noFill/>
          </a:ln>
        </p:spPr>
      </p:pic>
      <p:sp>
        <p:nvSpPr>
          <p:cNvPr id="219" name="Google Shape;219;p45"/>
          <p:cNvSpPr/>
          <p:nvPr/>
        </p:nvSpPr>
        <p:spPr>
          <a:xfrm>
            <a:off x="-7061" y="-9527"/>
            <a:ext cx="28254560" cy="2122115"/>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0" name="Google Shape;220;p45"/>
          <p:cNvSpPr txBox="1"/>
          <p:nvPr>
            <p:ph idx="4294967295" type="title"/>
          </p:nvPr>
        </p:nvSpPr>
        <p:spPr>
          <a:xfrm>
            <a:off x="-7224" y="-280496"/>
            <a:ext cx="23815034" cy="2669192"/>
          </a:xfrm>
          <a:prstGeom prst="rect">
            <a:avLst/>
          </a:prstGeom>
          <a:noFill/>
          <a:ln>
            <a:noFill/>
          </a:ln>
        </p:spPr>
        <p:txBody>
          <a:bodyPr anchorCtr="0" anchor="t" bIns="762000" lIns="762000" spcFirstLastPara="1" rIns="762000" wrap="square" tIns="762000">
            <a:spAutoFit/>
          </a:bodyPr>
          <a:lstStyle/>
          <a:p>
            <a:pPr indent="0" lvl="0" marL="0" marR="0" rtl="0" algn="l">
              <a:lnSpc>
                <a:spcPct val="112500"/>
              </a:lnSpc>
              <a:spcBef>
                <a:spcPts val="0"/>
              </a:spcBef>
              <a:spcAft>
                <a:spcPts val="0"/>
              </a:spcAft>
              <a:buClr>
                <a:srgbClr val="000000"/>
              </a:buClr>
              <a:buSzPts val="6000"/>
              <a:buFont typeface="Arial"/>
              <a:buNone/>
            </a:pPr>
            <a:r>
              <a:rPr b="1" i="0" lang="en-US" sz="6000" u="none" cap="none" strike="noStrike">
                <a:solidFill>
                  <a:srgbClr val="000000"/>
                </a:solidFill>
                <a:latin typeface="Arial"/>
                <a:ea typeface="Arial"/>
                <a:cs typeface="Arial"/>
                <a:sym typeface="Arial"/>
              </a:rPr>
              <a:t>Application of Accommodations in the Classroom</a:t>
            </a:r>
            <a:endParaRPr b="0" i="0" sz="6000" u="none" cap="none" strike="noStrike">
              <a:solidFill>
                <a:srgbClr val="000000"/>
              </a:solidFill>
              <a:latin typeface="Arial"/>
              <a:ea typeface="Arial"/>
              <a:cs typeface="Arial"/>
              <a:sym typeface="Arial"/>
            </a:endParaRPr>
          </a:p>
        </p:txBody>
      </p:sp>
      <p:sp>
        <p:nvSpPr>
          <p:cNvPr id="221" name="Google Shape;221;p45"/>
          <p:cNvSpPr/>
          <p:nvPr/>
        </p:nvSpPr>
        <p:spPr>
          <a:xfrm>
            <a:off x="-14159" y="2085869"/>
            <a:ext cx="16328979" cy="11683564"/>
          </a:xfrm>
          <a:prstGeom prst="rect">
            <a:avLst/>
          </a:prstGeom>
          <a:solidFill>
            <a:schemeClr val="l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2" name="Google Shape;222;p45"/>
          <p:cNvSpPr txBox="1"/>
          <p:nvPr/>
        </p:nvSpPr>
        <p:spPr>
          <a:xfrm>
            <a:off x="576190" y="2375931"/>
            <a:ext cx="15564821" cy="1006429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Reasonable accommodations may require adjustments to how courses are conducted and/or how program requirements can be met. However, reasonable accommodations are not meant to alter the fundamental nature or the essential learning outcomes of the course or program.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Some accommodations involve more instructor involvement to determine how the accommodations will apply to the course. Students are encouraged to reach out to their instructors once the faculty notification letter has been sent to discuss all of their accommodations.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Arial"/>
                <a:ea typeface="Arial"/>
                <a:cs typeface="Arial"/>
                <a:sym typeface="Arial"/>
              </a:rPr>
              <a:t>The following accommodations may involve more extensive conversations and are covered in the following pages:</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Disability-related absences</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Deadline extensions</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Testing accommodations</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Note-taking assistance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p:txBody>
      </p:sp>
      <p:pic>
        <p:nvPicPr>
          <p:cNvPr descr="Pratt logo" id="223" name="Google Shape;223;p45"/>
          <p:cNvPicPr preferRelativeResize="0"/>
          <p:nvPr/>
        </p:nvPicPr>
        <p:blipFill rotWithShape="1">
          <a:blip r:embed="rId4">
            <a:alphaModFix/>
          </a:blip>
          <a:srcRect b="0" l="0" r="0" t="0"/>
          <a:stretch/>
        </p:blipFill>
        <p:spPr>
          <a:xfrm>
            <a:off x="22442115" y="12520545"/>
            <a:ext cx="2324100" cy="7810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8"/>
          <p:cNvSpPr/>
          <p:nvPr/>
        </p:nvSpPr>
        <p:spPr>
          <a:xfrm>
            <a:off x="6319720" y="-5298"/>
            <a:ext cx="18036824" cy="2117886"/>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9" name="Google Shape;229;p8"/>
          <p:cNvSpPr txBox="1"/>
          <p:nvPr>
            <p:ph idx="4294967295" type="title"/>
          </p:nvPr>
        </p:nvSpPr>
        <p:spPr>
          <a:xfrm>
            <a:off x="6906296" y="499055"/>
            <a:ext cx="16774732" cy="10926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Disability-Related Absences </a:t>
            </a:r>
            <a:endParaRPr b="0" i="0" sz="6500" u="none" cap="none" strike="noStrike">
              <a:solidFill>
                <a:srgbClr val="000000"/>
              </a:solidFill>
              <a:latin typeface="Arial"/>
              <a:ea typeface="Arial"/>
              <a:cs typeface="Arial"/>
              <a:sym typeface="Arial"/>
            </a:endParaRPr>
          </a:p>
        </p:txBody>
      </p:sp>
      <p:sp>
        <p:nvSpPr>
          <p:cNvPr id="230" name="Google Shape;230;p8"/>
          <p:cNvSpPr txBox="1"/>
          <p:nvPr/>
        </p:nvSpPr>
        <p:spPr>
          <a:xfrm>
            <a:off x="6906296" y="2750381"/>
            <a:ext cx="15755410" cy="9417963"/>
          </a:xfrm>
          <a:prstGeom prst="rect">
            <a:avLst/>
          </a:prstGeom>
          <a:noFill/>
          <a:ln>
            <a:noFill/>
          </a:ln>
        </p:spPr>
        <p:txBody>
          <a:bodyPr anchorCtr="0" anchor="t" bIns="0" lIns="0" spcFirstLastPara="1" rIns="0" wrap="square" tIns="0">
            <a:spAutoFit/>
          </a:bodyPr>
          <a:lstStyle/>
          <a:p>
            <a:pPr indent="-571500" lvl="0" marL="5715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When you see this accommodation it means the L/AC office has documentation on file verifying the student’s disability may result in absences, which would be considered “disability-related absences” </a:t>
            </a:r>
            <a:br>
              <a:rPr b="0" i="0" lang="en-US" sz="3600" u="none" cap="none" strike="noStrike">
                <a:solidFill>
                  <a:srgbClr val="000000"/>
                </a:solidFill>
                <a:latin typeface="Arial"/>
                <a:ea typeface="Arial"/>
                <a:cs typeface="Arial"/>
                <a:sym typeface="Arial"/>
              </a:rPr>
            </a:br>
            <a:endParaRPr b="0" i="0" sz="36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The professor should not request additional documentation, such as a doctor’s note, from the student when there is a disability-related absence </a:t>
            </a:r>
            <a:br>
              <a:rPr b="0" i="0" lang="en-US" sz="3600" u="none" cap="none" strike="noStrike">
                <a:solidFill>
                  <a:srgbClr val="000000"/>
                </a:solidFill>
                <a:latin typeface="Arial"/>
                <a:ea typeface="Arial"/>
                <a:cs typeface="Arial"/>
                <a:sym typeface="Arial"/>
              </a:rPr>
            </a:br>
            <a:endParaRPr b="0" i="0" sz="3600" u="none" cap="none" strike="noStrike">
              <a:solidFill>
                <a:srgbClr val="000000"/>
              </a:solidFill>
              <a:latin typeface="Arial"/>
              <a:ea typeface="Arial"/>
              <a:cs typeface="Arial"/>
              <a:sym typeface="Arial"/>
            </a:endParaRPr>
          </a:p>
          <a:p>
            <a:pPr indent="-685800" lvl="0" marL="6858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We encourage students to communicate clearly with their professors if they experience a disability-related absence by emailing the professor (and copying the L/AC advisor) as soon as they realize they will be absent</a:t>
            </a:r>
            <a:br>
              <a:rPr b="0" i="0" lang="en-US" sz="3600" u="none" cap="none" strike="noStrike">
                <a:solidFill>
                  <a:srgbClr val="000000"/>
                </a:solidFill>
                <a:latin typeface="Arial"/>
                <a:ea typeface="Arial"/>
                <a:cs typeface="Arial"/>
                <a:sym typeface="Arial"/>
              </a:rPr>
            </a:br>
            <a:endParaRPr b="0" i="0" sz="3600" u="none" cap="none" strike="noStrike">
              <a:solidFill>
                <a:srgbClr val="000000"/>
              </a:solidFill>
              <a:latin typeface="Arial"/>
              <a:ea typeface="Arial"/>
              <a:cs typeface="Arial"/>
              <a:sym typeface="Arial"/>
            </a:endParaRPr>
          </a:p>
          <a:p>
            <a:pPr indent="-685800" lvl="0" marL="6858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A student should not receive an automatic grade penalty for a disability-related absence. However, a student may miss so much instruction that they are at risk of failing. In these cases, the professor should alert the L/AC of this situation via a Starfish flag or other communication</a:t>
            </a:r>
            <a:endParaRPr b="0" i="0" sz="1400" u="none" cap="none" strike="noStrike">
              <a:solidFill>
                <a:srgbClr val="000000"/>
              </a:solidFill>
              <a:latin typeface="Arial"/>
              <a:ea typeface="Arial"/>
              <a:cs typeface="Arial"/>
              <a:sym typeface="Arial"/>
            </a:endParaRPr>
          </a:p>
          <a:p>
            <a:pPr indent="-342900" lvl="0" marL="57150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342900" lvl="0" marL="57150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p:txBody>
      </p:sp>
      <p:pic>
        <p:nvPicPr>
          <p:cNvPr descr="Two students walking down brick path on campus" id="231" name="Google Shape;231;p8"/>
          <p:cNvPicPr preferRelativeResize="0"/>
          <p:nvPr/>
        </p:nvPicPr>
        <p:blipFill rotWithShape="1">
          <a:blip r:embed="rId3">
            <a:alphaModFix/>
          </a:blip>
          <a:srcRect b="0" l="23340" r="17444" t="0"/>
          <a:stretch/>
        </p:blipFill>
        <p:spPr>
          <a:xfrm>
            <a:off x="-5866181" y="0"/>
            <a:ext cx="12185901" cy="13716000"/>
          </a:xfrm>
          <a:prstGeom prst="rect">
            <a:avLst/>
          </a:prstGeom>
          <a:noFill/>
          <a:ln>
            <a:noFill/>
          </a:ln>
        </p:spPr>
      </p:pic>
      <p:pic>
        <p:nvPicPr>
          <p:cNvPr descr="Pratt logo" id="232" name="Google Shape;232;p8"/>
          <p:cNvPicPr preferRelativeResize="0"/>
          <p:nvPr/>
        </p:nvPicPr>
        <p:blipFill rotWithShape="1">
          <a:blip r:embed="rId4">
            <a:alphaModFix/>
          </a:blip>
          <a:srcRect b="0" l="0" r="0" t="0"/>
          <a:stretch/>
        </p:blipFill>
        <p:spPr>
          <a:xfrm>
            <a:off x="21376313" y="12074713"/>
            <a:ext cx="2743200" cy="144018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9"/>
          <p:cNvSpPr/>
          <p:nvPr/>
        </p:nvSpPr>
        <p:spPr>
          <a:xfrm>
            <a:off x="-7061" y="6572"/>
            <a:ext cx="24412135" cy="2122115"/>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8" name="Google Shape;238;p9"/>
          <p:cNvSpPr txBox="1"/>
          <p:nvPr>
            <p:ph idx="4294967295" type="title"/>
          </p:nvPr>
        </p:nvSpPr>
        <p:spPr>
          <a:xfrm>
            <a:off x="733413" y="448281"/>
            <a:ext cx="22884975" cy="1130309"/>
          </a:xfrm>
          <a:prstGeom prst="rect">
            <a:avLst/>
          </a:prstGeom>
          <a:noFill/>
          <a:ln>
            <a:noFill/>
          </a:ln>
        </p:spPr>
        <p:txBody>
          <a:bodyPr anchorCtr="0" anchor="t" bIns="0" lIns="0" spcFirstLastPara="1" rIns="0" wrap="square" tIns="0">
            <a:spAutoFit/>
          </a:bodyPr>
          <a:lstStyle/>
          <a:p>
            <a:pPr indent="0" lvl="0" marL="0" marR="0" rtl="0" algn="ctr">
              <a:lnSpc>
                <a:spcPct val="1125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Deadline Extensions</a:t>
            </a:r>
            <a:endParaRPr b="0" i="0" sz="6500" u="none" cap="none" strike="noStrike">
              <a:solidFill>
                <a:srgbClr val="000000"/>
              </a:solidFill>
              <a:latin typeface="Arial"/>
              <a:ea typeface="Arial"/>
              <a:cs typeface="Arial"/>
              <a:sym typeface="Arial"/>
            </a:endParaRPr>
          </a:p>
        </p:txBody>
      </p:sp>
      <p:sp>
        <p:nvSpPr>
          <p:cNvPr id="239" name="Google Shape;239;p9"/>
          <p:cNvSpPr txBox="1"/>
          <p:nvPr/>
        </p:nvSpPr>
        <p:spPr>
          <a:xfrm>
            <a:off x="12748900" y="2106435"/>
            <a:ext cx="10660959" cy="830997"/>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p:txBody>
      </p:sp>
      <p:sp>
        <p:nvSpPr>
          <p:cNvPr id="240" name="Google Shape;240;p9"/>
          <p:cNvSpPr txBox="1"/>
          <p:nvPr/>
        </p:nvSpPr>
        <p:spPr>
          <a:xfrm>
            <a:off x="1249175" y="2713275"/>
            <a:ext cx="21853500" cy="6849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4000"/>
              <a:buFont typeface="Arial"/>
              <a:buNone/>
            </a:pPr>
            <a:r>
              <a:rPr b="1" i="0" lang="en-US" sz="4000" u="none" cap="none" strike="noStrike">
                <a:solidFill>
                  <a:srgbClr val="000000"/>
                </a:solidFill>
                <a:latin typeface="Arial"/>
                <a:ea typeface="Arial"/>
                <a:cs typeface="Arial"/>
                <a:sym typeface="Arial"/>
              </a:rPr>
              <a:t>Deadline extensions: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3700"/>
              <a:buFont typeface="Arial"/>
              <a:buChar char="•"/>
            </a:pPr>
            <a:r>
              <a:rPr b="0" i="0" lang="en-US" sz="3700" u="none" cap="none" strike="noStrike">
                <a:solidFill>
                  <a:srgbClr val="000000"/>
                </a:solidFill>
                <a:latin typeface="Arial"/>
                <a:ea typeface="Arial"/>
                <a:cs typeface="Arial"/>
                <a:sym typeface="Arial"/>
              </a:rPr>
              <a:t>Students with a variety of disabilities may take longer to complete tasks than the average student, which can lead to the need for an accommodation related to deadlines</a:t>
            </a:r>
            <a:endParaRPr b="0" i="0" sz="1500" u="none" cap="none" strike="noStrike">
              <a:solidFill>
                <a:srgbClr val="000000"/>
              </a:solidFill>
              <a:latin typeface="Arial"/>
              <a:ea typeface="Arial"/>
              <a:cs typeface="Arial"/>
              <a:sym typeface="Arial"/>
            </a:endParaRPr>
          </a:p>
          <a:p>
            <a:pPr indent="-342900" lvl="0" marL="571500" marR="0" rtl="0" algn="l">
              <a:lnSpc>
                <a:spcPct val="100000"/>
              </a:lnSpc>
              <a:spcBef>
                <a:spcPts val="0"/>
              </a:spcBef>
              <a:spcAft>
                <a:spcPts val="0"/>
              </a:spcAft>
              <a:buClr>
                <a:srgbClr val="000000"/>
              </a:buClr>
              <a:buSzPts val="3600"/>
              <a:buFont typeface="Arial"/>
              <a:buNone/>
            </a:pPr>
            <a:r>
              <a:t/>
            </a:r>
            <a:endParaRPr b="0" i="0" sz="37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3700"/>
              <a:buFont typeface="Arial"/>
              <a:buChar char="•"/>
            </a:pPr>
            <a:r>
              <a:rPr b="0" i="0" lang="en-US" sz="3700" u="none" cap="none" strike="noStrike">
                <a:solidFill>
                  <a:srgbClr val="000000"/>
                </a:solidFill>
                <a:latin typeface="Arial"/>
                <a:ea typeface="Arial"/>
                <a:cs typeface="Arial"/>
                <a:sym typeface="Arial"/>
              </a:rPr>
              <a:t>Students should communicate with their professors regarding any deadline extensions or requests for more time on an assignment or project. We recommend that students email their professors about any such requests and copy their L/AC advisor </a:t>
            </a:r>
            <a:endParaRPr b="0" i="0" sz="1500" u="none" cap="none" strike="noStrike">
              <a:solidFill>
                <a:srgbClr val="000000"/>
              </a:solidFill>
              <a:latin typeface="Arial"/>
              <a:ea typeface="Arial"/>
              <a:cs typeface="Arial"/>
              <a:sym typeface="Arial"/>
            </a:endParaRPr>
          </a:p>
          <a:p>
            <a:pPr indent="-342900" lvl="0" marL="571500" marR="0" rtl="0" algn="l">
              <a:lnSpc>
                <a:spcPct val="100000"/>
              </a:lnSpc>
              <a:spcBef>
                <a:spcPts val="0"/>
              </a:spcBef>
              <a:spcAft>
                <a:spcPts val="0"/>
              </a:spcAft>
              <a:buClr>
                <a:srgbClr val="000000"/>
              </a:buClr>
              <a:buSzPts val="3600"/>
              <a:buFont typeface="Arial"/>
              <a:buNone/>
            </a:pPr>
            <a:r>
              <a:t/>
            </a:r>
            <a:endParaRPr b="0" i="0" sz="37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3700"/>
              <a:buFont typeface="Arial"/>
              <a:buChar char="•"/>
            </a:pPr>
            <a:r>
              <a:rPr b="0" i="0" lang="en-US" sz="3700" u="none" cap="none" strike="noStrike">
                <a:solidFill>
                  <a:srgbClr val="000000"/>
                </a:solidFill>
                <a:latin typeface="Arial"/>
                <a:ea typeface="Arial"/>
                <a:cs typeface="Arial"/>
                <a:sym typeface="Arial"/>
              </a:rPr>
              <a:t>If extensions become problematic, professors are encouraged to contact the L/AC advisor with concerns</a:t>
            </a:r>
            <a:endParaRPr b="0" i="0" sz="3700" u="none" cap="none" strike="noStrike">
              <a:solidFill>
                <a:srgbClr val="000000"/>
              </a:solidFill>
              <a:latin typeface="Arial"/>
              <a:ea typeface="Arial"/>
              <a:cs typeface="Arial"/>
              <a:sym typeface="Arial"/>
            </a:endParaRPr>
          </a:p>
          <a:p>
            <a:pPr indent="-342900" lvl="0" marL="57150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p:txBody>
      </p:sp>
      <p:pic>
        <p:nvPicPr>
          <p:cNvPr descr="Pratt logo" id="241" name="Google Shape;241;p9"/>
          <p:cNvPicPr preferRelativeResize="0"/>
          <p:nvPr/>
        </p:nvPicPr>
        <p:blipFill rotWithShape="1">
          <a:blip r:embed="rId3">
            <a:alphaModFix/>
          </a:blip>
          <a:srcRect b="0" l="0" r="0" t="0"/>
          <a:stretch/>
        </p:blipFill>
        <p:spPr>
          <a:xfrm>
            <a:off x="21376313" y="12074713"/>
            <a:ext cx="2743200" cy="144018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pic>
        <p:nvPicPr>
          <p:cNvPr descr="Pratt campus in springtime" id="246" name="Google Shape;246;p15"/>
          <p:cNvPicPr preferRelativeResize="0"/>
          <p:nvPr/>
        </p:nvPicPr>
        <p:blipFill rotWithShape="1">
          <a:blip r:embed="rId3">
            <a:alphaModFix/>
          </a:blip>
          <a:srcRect b="7803" l="0" r="0" t="7803"/>
          <a:stretch/>
        </p:blipFill>
        <p:spPr>
          <a:xfrm>
            <a:off x="0" y="463"/>
            <a:ext cx="24384000" cy="13715073"/>
          </a:xfrm>
          <a:prstGeom prst="rect">
            <a:avLst/>
          </a:prstGeom>
          <a:noFill/>
          <a:ln>
            <a:noFill/>
          </a:ln>
        </p:spPr>
      </p:pic>
      <p:sp>
        <p:nvSpPr>
          <p:cNvPr id="247" name="Google Shape;247;p15"/>
          <p:cNvSpPr/>
          <p:nvPr/>
        </p:nvSpPr>
        <p:spPr>
          <a:xfrm>
            <a:off x="2540705" y="-15985"/>
            <a:ext cx="19302590" cy="12671077"/>
          </a:xfrm>
          <a:prstGeom prst="rect">
            <a:avLst/>
          </a:prstGeom>
          <a:solidFill>
            <a:schemeClr val="lt1"/>
          </a:solidFill>
          <a:ln cap="flat" cmpd="sng" w="12700">
            <a:solidFill>
              <a:srgbClr val="3153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8" name="Google Shape;248;p15"/>
          <p:cNvSpPr txBox="1"/>
          <p:nvPr>
            <p:ph idx="4294967295" type="title"/>
          </p:nvPr>
        </p:nvSpPr>
        <p:spPr>
          <a:xfrm>
            <a:off x="4370768" y="515155"/>
            <a:ext cx="15583709" cy="109260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Note-taking Assistance</a:t>
            </a:r>
            <a:endParaRPr b="0" i="0" sz="6500" u="none" cap="none" strike="noStrike">
              <a:solidFill>
                <a:srgbClr val="000000"/>
              </a:solidFill>
              <a:latin typeface="Arial"/>
              <a:ea typeface="Arial"/>
              <a:cs typeface="Arial"/>
              <a:sym typeface="Arial"/>
            </a:endParaRPr>
          </a:p>
        </p:txBody>
      </p:sp>
      <p:sp>
        <p:nvSpPr>
          <p:cNvPr id="249" name="Google Shape;249;p15"/>
          <p:cNvSpPr txBox="1"/>
          <p:nvPr/>
        </p:nvSpPr>
        <p:spPr>
          <a:xfrm>
            <a:off x="3508744" y="2286114"/>
            <a:ext cx="17607516" cy="9510296"/>
          </a:xfrm>
          <a:prstGeom prst="rect">
            <a:avLst/>
          </a:prstGeom>
          <a:noFill/>
          <a:ln>
            <a:noFill/>
          </a:ln>
        </p:spPr>
        <p:txBody>
          <a:bodyPr anchorCtr="0" anchor="t" bIns="45700" lIns="91425" spcFirstLastPara="1" rIns="91425" wrap="square" tIns="45700">
            <a:spAutoFit/>
          </a:bodyPr>
          <a:lstStyle/>
          <a:p>
            <a:pPr indent="-571500" lvl="0" marL="571500" marR="0" rtl="0" algn="l">
              <a:lnSpc>
                <a:spcPct val="100000"/>
              </a:lnSpc>
              <a:spcBef>
                <a:spcPts val="0"/>
              </a:spcBef>
              <a:spcAft>
                <a:spcPts val="0"/>
              </a:spcAft>
              <a:buClr>
                <a:srgbClr val="000000"/>
              </a:buClr>
              <a:buSzPts val="3600"/>
              <a:buFont typeface="Arial"/>
              <a:buChar char="•"/>
            </a:pPr>
            <a:r>
              <a:rPr b="1" i="0" lang="en-US" sz="3600" u="none" cap="none" strike="noStrike">
                <a:solidFill>
                  <a:srgbClr val="000000"/>
                </a:solidFill>
                <a:latin typeface="Arial"/>
                <a:ea typeface="Arial"/>
                <a:cs typeface="Arial"/>
                <a:sym typeface="Arial"/>
              </a:rPr>
              <a:t>SmartPen: </a:t>
            </a:r>
            <a:r>
              <a:rPr b="0" i="0" lang="en-US" sz="3600" u="none" cap="none" strike="noStrike">
                <a:solidFill>
                  <a:srgbClr val="000000"/>
                </a:solidFill>
                <a:latin typeface="Arial"/>
                <a:ea typeface="Arial"/>
                <a:cs typeface="Arial"/>
                <a:sym typeface="Arial"/>
              </a:rPr>
              <a:t>Some students use SmartPens to take handwritten notes while simultaneously recording linked audio. L/AC lends SmartPens to students</a:t>
            </a:r>
            <a:endParaRPr b="0" i="0" sz="3600" u="none" cap="none" strike="noStrike">
              <a:solidFill>
                <a:srgbClr val="000000"/>
              </a:solidFill>
              <a:latin typeface="Arial"/>
              <a:ea typeface="Arial"/>
              <a:cs typeface="Arial"/>
              <a:sym typeface="Arial"/>
            </a:endParaRPr>
          </a:p>
          <a:p>
            <a:pPr indent="-342900" lvl="0" marL="57150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3600"/>
              <a:buFont typeface="Arial"/>
              <a:buChar char="•"/>
            </a:pPr>
            <a:r>
              <a:rPr b="1" i="0" lang="en-US" sz="3600" u="none" cap="none" strike="noStrike">
                <a:solidFill>
                  <a:srgbClr val="000000"/>
                </a:solidFill>
                <a:latin typeface="Arial"/>
                <a:ea typeface="Arial"/>
                <a:cs typeface="Arial"/>
                <a:sym typeface="Arial"/>
              </a:rPr>
              <a:t>Record on phone: </a:t>
            </a:r>
            <a:r>
              <a:rPr b="0" i="0" lang="en-US" sz="3600" u="none" cap="none" strike="noStrike">
                <a:solidFill>
                  <a:srgbClr val="000000"/>
                </a:solidFill>
                <a:latin typeface="Arial"/>
                <a:ea typeface="Arial"/>
                <a:cs typeface="Arial"/>
                <a:sym typeface="Arial"/>
              </a:rPr>
              <a:t>Some students audio record lectures and/or video record demonstrations</a:t>
            </a:r>
            <a:endParaRPr b="0" i="0" sz="1400" u="none" cap="none" strike="noStrike">
              <a:solidFill>
                <a:srgbClr val="000000"/>
              </a:solidFill>
              <a:latin typeface="Arial"/>
              <a:ea typeface="Arial"/>
              <a:cs typeface="Arial"/>
              <a:sym typeface="Arial"/>
            </a:endParaRPr>
          </a:p>
          <a:p>
            <a:pPr indent="-342900" lvl="0" marL="57150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L/AC will pursue technology-based note-taking solutions first. However, students may find that notes and materials provided by the instructor can assist with learning </a:t>
            </a:r>
            <a:br>
              <a:rPr b="0" i="0" lang="en-US" sz="3600" u="none" cap="none" strike="noStrike">
                <a:solidFill>
                  <a:srgbClr val="000000"/>
                </a:solidFill>
                <a:latin typeface="Arial"/>
                <a:ea typeface="Arial"/>
                <a:cs typeface="Arial"/>
                <a:sym typeface="Arial"/>
              </a:rPr>
            </a:br>
            <a:r>
              <a:rPr b="0" i="0" lang="en-US" sz="3600" u="none" cap="none" strike="noStrike">
                <a:solidFill>
                  <a:srgbClr val="000000"/>
                </a:solidFill>
                <a:latin typeface="Arial"/>
                <a:ea typeface="Arial"/>
                <a:cs typeface="Arial"/>
                <a:sym typeface="Arial"/>
              </a:rPr>
              <a:t>in class. Some options include: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569913" lvl="7" marL="12700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Lecture notes or outlines used by the instructor</a:t>
            </a:r>
            <a:endParaRPr b="0" i="0" sz="1400" u="none" cap="none" strike="noStrike">
              <a:solidFill>
                <a:srgbClr val="000000"/>
              </a:solidFill>
              <a:latin typeface="Arial"/>
              <a:ea typeface="Arial"/>
              <a:cs typeface="Arial"/>
              <a:sym typeface="Arial"/>
            </a:endParaRPr>
          </a:p>
          <a:p>
            <a:pPr indent="-569913" lvl="2" marL="12700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Lecture slides with speaking notes or outlines used by the instructor</a:t>
            </a:r>
            <a:endParaRPr b="0" i="0" sz="1400" u="none" cap="none" strike="noStrike">
              <a:solidFill>
                <a:srgbClr val="000000"/>
              </a:solidFill>
              <a:latin typeface="Arial"/>
              <a:ea typeface="Arial"/>
              <a:cs typeface="Arial"/>
              <a:sym typeface="Arial"/>
            </a:endParaRPr>
          </a:p>
          <a:p>
            <a:pPr indent="-569913" lvl="2" marL="12700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Zoom recordings of the lecture (advised to provide the transcript as well)</a:t>
            </a:r>
            <a:endParaRPr b="0" i="0" sz="1400" u="none" cap="none" strike="noStrike">
              <a:solidFill>
                <a:srgbClr val="000000"/>
              </a:solidFill>
              <a:latin typeface="Arial"/>
              <a:ea typeface="Arial"/>
              <a:cs typeface="Arial"/>
              <a:sym typeface="Arial"/>
            </a:endParaRPr>
          </a:p>
          <a:p>
            <a:pPr indent="-569913" lvl="2" marL="12700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Audio recordings of the lecture (advised to provide a transcript as well)</a:t>
            </a:r>
            <a:endParaRPr b="0" i="0" sz="1400" u="none" cap="none" strike="noStrike">
              <a:solidFill>
                <a:srgbClr val="000000"/>
              </a:solidFill>
              <a:latin typeface="Arial"/>
              <a:ea typeface="Arial"/>
              <a:cs typeface="Arial"/>
              <a:sym typeface="Arial"/>
            </a:endParaRPr>
          </a:p>
          <a:p>
            <a:pPr indent="-341313" lvl="2" marL="127000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0" lvl="2" marL="39688" marR="0" rtl="0" algn="l">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L/AC can work with faculty to determine best options</a:t>
            </a:r>
            <a:endParaRPr b="0" i="0" sz="1400" u="none" cap="none" strike="noStrike">
              <a:solidFill>
                <a:srgbClr val="000000"/>
              </a:solidFill>
              <a:latin typeface="Arial"/>
              <a:ea typeface="Arial"/>
              <a:cs typeface="Arial"/>
              <a:sym typeface="Arial"/>
            </a:endParaRPr>
          </a:p>
          <a:p>
            <a:pPr indent="-342900" lvl="0" marL="57150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p:txBody>
      </p:sp>
      <p:pic>
        <p:nvPicPr>
          <p:cNvPr descr="Pratt logo" id="250" name="Google Shape;250;p15"/>
          <p:cNvPicPr preferRelativeResize="0"/>
          <p:nvPr/>
        </p:nvPicPr>
        <p:blipFill rotWithShape="1">
          <a:blip r:embed="rId4">
            <a:alphaModFix/>
          </a:blip>
          <a:srcRect b="0" l="0" r="0" t="0"/>
          <a:stretch/>
        </p:blipFill>
        <p:spPr>
          <a:xfrm>
            <a:off x="19391924" y="11285120"/>
            <a:ext cx="2451371" cy="129426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7"/>
          <p:cNvSpPr/>
          <p:nvPr/>
        </p:nvSpPr>
        <p:spPr>
          <a:xfrm>
            <a:off x="-7061" y="-5298"/>
            <a:ext cx="12223192" cy="2085461"/>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6" name="Google Shape;256;p7"/>
          <p:cNvSpPr txBox="1"/>
          <p:nvPr>
            <p:ph idx="4294967295" type="title"/>
          </p:nvPr>
        </p:nvSpPr>
        <p:spPr>
          <a:xfrm>
            <a:off x="749512" y="464379"/>
            <a:ext cx="10697026" cy="1130309"/>
          </a:xfrm>
          <a:prstGeom prst="rect">
            <a:avLst/>
          </a:prstGeom>
          <a:noFill/>
          <a:ln>
            <a:noFill/>
          </a:ln>
        </p:spPr>
        <p:txBody>
          <a:bodyPr anchorCtr="0" anchor="t" bIns="0" lIns="0" spcFirstLastPara="1" rIns="0" wrap="square" tIns="0">
            <a:spAutoFit/>
          </a:bodyPr>
          <a:lstStyle/>
          <a:p>
            <a:pPr indent="0" lvl="0" marL="0" marR="0" rtl="0" algn="l">
              <a:lnSpc>
                <a:spcPct val="1125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Other Accommodations</a:t>
            </a:r>
            <a:endParaRPr b="0" i="0" sz="6500" u="none" cap="none" strike="noStrike">
              <a:solidFill>
                <a:srgbClr val="000000"/>
              </a:solidFill>
              <a:latin typeface="Arial"/>
              <a:ea typeface="Arial"/>
              <a:cs typeface="Arial"/>
              <a:sym typeface="Arial"/>
            </a:endParaRPr>
          </a:p>
        </p:txBody>
      </p:sp>
      <p:sp>
        <p:nvSpPr>
          <p:cNvPr id="257" name="Google Shape;257;p7"/>
          <p:cNvSpPr txBox="1"/>
          <p:nvPr/>
        </p:nvSpPr>
        <p:spPr>
          <a:xfrm>
            <a:off x="753666" y="3251915"/>
            <a:ext cx="10286886" cy="747897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n-US" sz="4000" u="none" cap="none" strike="noStrike">
                <a:solidFill>
                  <a:srgbClr val="000000"/>
                </a:solidFill>
                <a:latin typeface="Arial"/>
                <a:ea typeface="Arial"/>
                <a:cs typeface="Arial"/>
                <a:sym typeface="Arial"/>
              </a:rPr>
              <a:t>Some other common accommodations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1" i="0" lang="en-US" sz="4000" u="none" cap="none" strike="noStrike">
                <a:solidFill>
                  <a:srgbClr val="000000"/>
                </a:solidFill>
                <a:latin typeface="Arial"/>
                <a:ea typeface="Arial"/>
                <a:cs typeface="Arial"/>
                <a:sym typeface="Arial"/>
              </a:rPr>
              <a:t>you may see included on FNLs:​</a:t>
            </a:r>
            <a:endParaRPr b="0" i="0" sz="4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t/>
            </a:r>
            <a:endParaRPr b="1" i="0" sz="40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Opportunity to take short breaks​</a:t>
            </a:r>
            <a:br>
              <a:rPr b="0" i="0" lang="en-US" sz="3600" u="none" cap="none" strike="noStrike">
                <a:solidFill>
                  <a:srgbClr val="000000"/>
                </a:solidFill>
                <a:latin typeface="Arial"/>
                <a:ea typeface="Arial"/>
                <a:cs typeface="Arial"/>
                <a:sym typeface="Arial"/>
              </a:rPr>
            </a:br>
            <a:endParaRPr b="0" i="0" sz="36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Elevator accessible classrooms and field trips​</a:t>
            </a:r>
            <a:br>
              <a:rPr b="0" i="0" lang="en-US" sz="3600" u="none" cap="none" strike="noStrike">
                <a:solidFill>
                  <a:srgbClr val="000000"/>
                </a:solidFill>
                <a:latin typeface="Arial"/>
                <a:ea typeface="Arial"/>
                <a:cs typeface="Arial"/>
                <a:sym typeface="Arial"/>
              </a:rPr>
            </a:br>
            <a:endParaRPr b="0" i="0" sz="36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Consideration of alternatives for classroom participation​</a:t>
            </a:r>
            <a:br>
              <a:rPr b="0" i="0" lang="en-US" sz="3600" u="none" cap="none" strike="noStrike">
                <a:solidFill>
                  <a:srgbClr val="000000"/>
                </a:solidFill>
                <a:latin typeface="Arial"/>
                <a:ea typeface="Arial"/>
                <a:cs typeface="Arial"/>
                <a:sym typeface="Arial"/>
              </a:rPr>
            </a:br>
            <a:endParaRPr b="0" i="0" sz="36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Alternate format reading materials if requested</a:t>
            </a:r>
            <a:br>
              <a:rPr b="0" i="0" lang="en-US" sz="3600" u="none" cap="none" strike="noStrike">
                <a:solidFill>
                  <a:srgbClr val="000000"/>
                </a:solidFill>
                <a:latin typeface="Arial"/>
                <a:ea typeface="Arial"/>
                <a:cs typeface="Arial"/>
                <a:sym typeface="Arial"/>
              </a:rPr>
            </a:br>
            <a:r>
              <a:rPr b="0" i="0" lang="en-US" sz="36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Assignment instructions in written format</a:t>
            </a:r>
            <a:endParaRPr b="0" i="0" sz="3600" u="none" cap="none" strike="noStrike">
              <a:solidFill>
                <a:srgbClr val="000000"/>
              </a:solidFill>
              <a:latin typeface="Arial"/>
              <a:ea typeface="Arial"/>
              <a:cs typeface="Arial"/>
              <a:sym typeface="Arial"/>
            </a:endParaRPr>
          </a:p>
        </p:txBody>
      </p:sp>
      <p:pic>
        <p:nvPicPr>
          <p:cNvPr descr="Student sitting on outdoor yellow and blue sculpture bench" id="258" name="Google Shape;258;p7"/>
          <p:cNvPicPr preferRelativeResize="0"/>
          <p:nvPr/>
        </p:nvPicPr>
        <p:blipFill rotWithShape="1">
          <a:blip r:embed="rId3">
            <a:alphaModFix/>
          </a:blip>
          <a:srcRect b="1176" l="0" r="2344" t="25588"/>
          <a:stretch/>
        </p:blipFill>
        <p:spPr>
          <a:xfrm>
            <a:off x="12108332" y="-2"/>
            <a:ext cx="12192993" cy="13716001"/>
          </a:xfrm>
          <a:prstGeom prst="rect">
            <a:avLst/>
          </a:prstGeom>
          <a:noFill/>
          <a:ln>
            <a:noFill/>
          </a:ln>
        </p:spPr>
      </p:pic>
      <p:pic>
        <p:nvPicPr>
          <p:cNvPr descr="Pratt logo" id="259" name="Google Shape;259;p7"/>
          <p:cNvPicPr preferRelativeResize="0"/>
          <p:nvPr/>
        </p:nvPicPr>
        <p:blipFill rotWithShape="1">
          <a:blip r:embed="rId4">
            <a:alphaModFix/>
          </a:blip>
          <a:srcRect b="0" l="0" r="0" t="0"/>
          <a:stretch/>
        </p:blipFill>
        <p:spPr>
          <a:xfrm>
            <a:off x="745075" y="11879741"/>
            <a:ext cx="2743200" cy="144018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6"/>
          <p:cNvSpPr/>
          <p:nvPr/>
        </p:nvSpPr>
        <p:spPr>
          <a:xfrm>
            <a:off x="-7062" y="-5298"/>
            <a:ext cx="13321617" cy="2228071"/>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5" name="Google Shape;265;p46"/>
          <p:cNvSpPr txBox="1"/>
          <p:nvPr>
            <p:ph idx="4294967295" type="title"/>
          </p:nvPr>
        </p:nvSpPr>
        <p:spPr>
          <a:xfrm>
            <a:off x="701216" y="562458"/>
            <a:ext cx="12903272" cy="1130309"/>
          </a:xfrm>
          <a:prstGeom prst="rect">
            <a:avLst/>
          </a:prstGeom>
          <a:noFill/>
          <a:ln>
            <a:noFill/>
          </a:ln>
        </p:spPr>
        <p:txBody>
          <a:bodyPr anchorCtr="0" anchor="t" bIns="0" lIns="0" spcFirstLastPara="1" rIns="0" wrap="square" tIns="0">
            <a:spAutoFit/>
          </a:bodyPr>
          <a:lstStyle/>
          <a:p>
            <a:pPr indent="0" lvl="0" marL="0" marR="0" rtl="0" algn="l">
              <a:lnSpc>
                <a:spcPct val="1125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Accommodations in the Studio</a:t>
            </a:r>
            <a:endParaRPr b="0" i="0" sz="6500" u="none" cap="none" strike="noStrike">
              <a:solidFill>
                <a:srgbClr val="000000"/>
              </a:solidFill>
              <a:latin typeface="Arial"/>
              <a:ea typeface="Arial"/>
              <a:cs typeface="Arial"/>
              <a:sym typeface="Arial"/>
            </a:endParaRPr>
          </a:p>
        </p:txBody>
      </p:sp>
      <p:sp>
        <p:nvSpPr>
          <p:cNvPr id="266" name="Google Shape;266;p46"/>
          <p:cNvSpPr txBox="1"/>
          <p:nvPr/>
        </p:nvSpPr>
        <p:spPr>
          <a:xfrm>
            <a:off x="705370" y="3090927"/>
            <a:ext cx="11828602" cy="87100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The FNL describes standard classroom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accommodations for the student. Certain accommodations, such as extended test time, </a:t>
            </a:r>
            <a:br>
              <a:rPr b="0" i="0" lang="en-US" sz="4000" u="none" cap="none" strike="noStrike">
                <a:solidFill>
                  <a:srgbClr val="000000"/>
                </a:solidFill>
                <a:latin typeface="Arial"/>
                <a:ea typeface="Arial"/>
                <a:cs typeface="Arial"/>
                <a:sym typeface="Arial"/>
              </a:rPr>
            </a:br>
            <a:r>
              <a:rPr b="0" i="0" lang="en-US" sz="4000" u="none" cap="none" strike="noStrike">
                <a:solidFill>
                  <a:srgbClr val="000000"/>
                </a:solidFill>
                <a:latin typeface="Arial"/>
                <a:ea typeface="Arial"/>
                <a:cs typeface="Arial"/>
                <a:sym typeface="Arial"/>
              </a:rPr>
              <a:t>may not be applicable in the studio setting, and other accommodations may not be feasible.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If a professor has any questions or concerns about whether a specific accommodation </a:t>
            </a:r>
            <a:br>
              <a:rPr b="0" i="0" lang="en-US" sz="4000" u="none" cap="none" strike="noStrike">
                <a:solidFill>
                  <a:srgbClr val="000000"/>
                </a:solidFill>
                <a:latin typeface="Arial"/>
                <a:ea typeface="Arial"/>
                <a:cs typeface="Arial"/>
                <a:sym typeface="Arial"/>
              </a:rPr>
            </a:br>
            <a:r>
              <a:rPr b="0" i="0" lang="en-US" sz="4000" u="none" cap="none" strike="noStrike">
                <a:solidFill>
                  <a:srgbClr val="000000"/>
                </a:solidFill>
                <a:latin typeface="Arial"/>
                <a:ea typeface="Arial"/>
                <a:cs typeface="Arial"/>
                <a:sym typeface="Arial"/>
              </a:rPr>
              <a:t>will alter the fundamental requirements of a studio course, they should contact the student’s L/AC advisor to engage in an interactive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discussion of alternatives with the professor and student.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Arial"/>
              <a:ea typeface="Arial"/>
              <a:cs typeface="Arial"/>
              <a:sym typeface="Arial"/>
            </a:endParaRPr>
          </a:p>
        </p:txBody>
      </p:sp>
      <p:pic>
        <p:nvPicPr>
          <p:cNvPr descr="Student sitting on outdoor yellow and blue sculpture bench" id="267" name="Google Shape;267;p46"/>
          <p:cNvPicPr preferRelativeResize="0"/>
          <p:nvPr/>
        </p:nvPicPr>
        <p:blipFill rotWithShape="1">
          <a:blip r:embed="rId3">
            <a:alphaModFix/>
          </a:blip>
          <a:srcRect b="1176" l="0" r="2344" t="25588"/>
          <a:stretch/>
        </p:blipFill>
        <p:spPr>
          <a:xfrm>
            <a:off x="13314555" y="-5298"/>
            <a:ext cx="12192993" cy="13716001"/>
          </a:xfrm>
          <a:prstGeom prst="rect">
            <a:avLst/>
          </a:prstGeom>
          <a:noFill/>
          <a:ln>
            <a:noFill/>
          </a:ln>
        </p:spPr>
      </p:pic>
      <p:pic>
        <p:nvPicPr>
          <p:cNvPr descr="Pratt logo" id="268" name="Google Shape;268;p46"/>
          <p:cNvPicPr preferRelativeResize="0"/>
          <p:nvPr/>
        </p:nvPicPr>
        <p:blipFill rotWithShape="1">
          <a:blip r:embed="rId4">
            <a:alphaModFix/>
          </a:blip>
          <a:srcRect b="0" l="0" r="0" t="0"/>
          <a:stretch/>
        </p:blipFill>
        <p:spPr>
          <a:xfrm>
            <a:off x="745075" y="11879741"/>
            <a:ext cx="2743200" cy="144018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
          <p:cNvSpPr/>
          <p:nvPr/>
        </p:nvSpPr>
        <p:spPr>
          <a:xfrm>
            <a:off x="-118" y="-3464"/>
            <a:ext cx="19404286" cy="2881933"/>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8" name="Google Shape;98;p1"/>
          <p:cNvSpPr txBox="1"/>
          <p:nvPr>
            <p:ph idx="4294967295" type="title"/>
          </p:nvPr>
        </p:nvSpPr>
        <p:spPr>
          <a:xfrm>
            <a:off x="749470" y="591379"/>
            <a:ext cx="18941119" cy="169277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500"/>
              <a:buFont typeface="Arial"/>
              <a:buNone/>
            </a:pPr>
            <a:r>
              <a:rPr b="1" i="0" lang="en-US" sz="5500" u="none" cap="none" strike="noStrike">
                <a:solidFill>
                  <a:schemeClr val="dk1"/>
                </a:solidFill>
                <a:latin typeface="Arial"/>
                <a:ea typeface="Arial"/>
                <a:cs typeface="Arial"/>
                <a:sym typeface="Arial"/>
              </a:rPr>
              <a:t>Welcome to Pratt’s</a:t>
            </a:r>
            <a:br>
              <a:rPr b="1" i="0" lang="en-US" sz="5500" u="none" cap="none" strike="noStrike">
                <a:solidFill>
                  <a:schemeClr val="dk1"/>
                </a:solidFill>
                <a:latin typeface="Arial"/>
                <a:ea typeface="Arial"/>
                <a:cs typeface="Arial"/>
                <a:sym typeface="Arial"/>
              </a:rPr>
            </a:br>
            <a:r>
              <a:rPr b="1" i="0" lang="en-US" sz="5500" u="none" cap="none" strike="noStrike">
                <a:solidFill>
                  <a:schemeClr val="dk1"/>
                </a:solidFill>
                <a:latin typeface="Arial"/>
                <a:ea typeface="Arial"/>
                <a:cs typeface="Arial"/>
                <a:sym typeface="Arial"/>
              </a:rPr>
              <a:t>Learning/Access Center</a:t>
            </a:r>
            <a:endParaRPr b="0" i="0" sz="5500" u="none" cap="none" strike="noStrike">
              <a:solidFill>
                <a:schemeClr val="dk1"/>
              </a:solidFill>
              <a:latin typeface="Arial"/>
              <a:ea typeface="Arial"/>
              <a:cs typeface="Arial"/>
              <a:sym typeface="Arial"/>
            </a:endParaRPr>
          </a:p>
        </p:txBody>
      </p:sp>
      <p:pic>
        <p:nvPicPr>
          <p:cNvPr descr="Pratt logo white.pdf" id="99" name="Google Shape;99;p1"/>
          <p:cNvPicPr preferRelativeResize="0"/>
          <p:nvPr/>
        </p:nvPicPr>
        <p:blipFill rotWithShape="1">
          <a:blip r:embed="rId3">
            <a:alphaModFix/>
          </a:blip>
          <a:srcRect b="0" l="0" r="0" t="0"/>
          <a:stretch/>
        </p:blipFill>
        <p:spPr>
          <a:xfrm>
            <a:off x="763523" y="12217657"/>
            <a:ext cx="2333756" cy="765532"/>
          </a:xfrm>
          <a:prstGeom prst="rect">
            <a:avLst/>
          </a:prstGeom>
          <a:noFill/>
          <a:ln>
            <a:noFill/>
          </a:ln>
        </p:spPr>
      </p:pic>
      <p:sp>
        <p:nvSpPr>
          <p:cNvPr id="100" name="Google Shape;100;p1"/>
          <p:cNvSpPr txBox="1"/>
          <p:nvPr/>
        </p:nvSpPr>
        <p:spPr>
          <a:xfrm>
            <a:off x="744192" y="3087654"/>
            <a:ext cx="13078367" cy="8792087"/>
          </a:xfrm>
          <a:prstGeom prst="rect">
            <a:avLst/>
          </a:prstGeom>
          <a:noFill/>
          <a:ln>
            <a:noFill/>
          </a:ln>
        </p:spPr>
        <p:txBody>
          <a:bodyPr anchorCtr="0" anchor="ctr" bIns="45700" lIns="91425" spcFirstLastPara="1" rIns="91425" wrap="square" tIns="45700">
            <a:spAutoFit/>
          </a:bodyPr>
          <a:lstStyle/>
          <a:p>
            <a:pPr indent="0" lvl="0" marL="0" marR="0" rtl="0" algn="l">
              <a:lnSpc>
                <a:spcPct val="125000"/>
              </a:lnSpc>
              <a:spcBef>
                <a:spcPts val="0"/>
              </a:spcBef>
              <a:spcAft>
                <a:spcPts val="0"/>
              </a:spcAft>
              <a:buClr>
                <a:srgbClr val="000000"/>
              </a:buClr>
              <a:buSzPts val="3800"/>
              <a:buFont typeface="Arial"/>
              <a:buNone/>
            </a:pPr>
            <a:r>
              <a:rPr b="0" i="0" lang="en-US" sz="3800" u="none" cap="none" strike="noStrike">
                <a:solidFill>
                  <a:srgbClr val="000000"/>
                </a:solidFill>
                <a:latin typeface="Arial"/>
                <a:ea typeface="Arial"/>
                <a:cs typeface="Arial"/>
                <a:sym typeface="Arial"/>
              </a:rPr>
              <a:t>The L/AC staff is excited to invite faculty to collaborate in accommodating Pratt students with disabilities. </a:t>
            </a:r>
            <a:endParaRPr b="0" i="0" sz="1400" u="none" cap="none" strike="noStrike">
              <a:solidFill>
                <a:srgbClr val="000000"/>
              </a:solidFill>
              <a:latin typeface="Arial"/>
              <a:ea typeface="Arial"/>
              <a:cs typeface="Arial"/>
              <a:sym typeface="Arial"/>
            </a:endParaRPr>
          </a:p>
          <a:p>
            <a:pPr indent="0" lvl="0" marL="0" marR="0" rtl="0" algn="l">
              <a:lnSpc>
                <a:spcPct val="125000"/>
              </a:lnSpc>
              <a:spcBef>
                <a:spcPts val="0"/>
              </a:spcBef>
              <a:spcAft>
                <a:spcPts val="0"/>
              </a:spcAft>
              <a:buClr>
                <a:srgbClr val="000000"/>
              </a:buClr>
              <a:buSzPts val="3800"/>
              <a:buFont typeface="Arial"/>
              <a:buNone/>
            </a:pPr>
            <a:r>
              <a:t/>
            </a:r>
            <a:endParaRPr b="0" i="0" sz="3800" u="none" cap="none" strike="noStrike">
              <a:solidFill>
                <a:srgbClr val="000000"/>
              </a:solidFill>
              <a:latin typeface="Arial"/>
              <a:ea typeface="Arial"/>
              <a:cs typeface="Arial"/>
              <a:sym typeface="Arial"/>
            </a:endParaRPr>
          </a:p>
          <a:p>
            <a:pPr indent="0" lvl="0" marL="0" marR="0" rtl="0" algn="l">
              <a:lnSpc>
                <a:spcPct val="125000"/>
              </a:lnSpc>
              <a:spcBef>
                <a:spcPts val="0"/>
              </a:spcBef>
              <a:spcAft>
                <a:spcPts val="0"/>
              </a:spcAft>
              <a:buClr>
                <a:srgbClr val="000000"/>
              </a:buClr>
              <a:buSzPts val="3800"/>
              <a:buFont typeface="Arial"/>
              <a:buNone/>
            </a:pPr>
            <a:r>
              <a:rPr b="0" i="0" lang="en-US" sz="3800" u="none" cap="none" strike="noStrike">
                <a:solidFill>
                  <a:srgbClr val="000000"/>
                </a:solidFill>
                <a:latin typeface="Arial"/>
                <a:ea typeface="Arial"/>
                <a:cs typeface="Arial"/>
                <a:sym typeface="Arial"/>
              </a:rPr>
              <a:t>To assist the Pratt community in accessing all available resources, we have provided this guide for ensuring accessibility in courses. </a:t>
            </a:r>
            <a:endParaRPr b="0" i="0" sz="1400" u="none" cap="none" strike="noStrike">
              <a:solidFill>
                <a:srgbClr val="000000"/>
              </a:solidFill>
              <a:latin typeface="Arial"/>
              <a:ea typeface="Arial"/>
              <a:cs typeface="Arial"/>
              <a:sym typeface="Arial"/>
            </a:endParaRPr>
          </a:p>
          <a:p>
            <a:pPr indent="0" lvl="0" marL="0" marR="0" rtl="0" algn="l">
              <a:lnSpc>
                <a:spcPct val="125000"/>
              </a:lnSpc>
              <a:spcBef>
                <a:spcPts val="0"/>
              </a:spcBef>
              <a:spcAft>
                <a:spcPts val="0"/>
              </a:spcAft>
              <a:buClr>
                <a:srgbClr val="000000"/>
              </a:buClr>
              <a:buSzPts val="3800"/>
              <a:buFont typeface="Arial"/>
              <a:buNone/>
            </a:pPr>
            <a:r>
              <a:t/>
            </a:r>
            <a:endParaRPr b="0" i="0" sz="3800" u="none" cap="none" strike="noStrike">
              <a:solidFill>
                <a:srgbClr val="000000"/>
              </a:solidFill>
              <a:latin typeface="Arial"/>
              <a:ea typeface="Arial"/>
              <a:cs typeface="Arial"/>
              <a:sym typeface="Arial"/>
            </a:endParaRPr>
          </a:p>
          <a:p>
            <a:pPr indent="0" lvl="0" marL="0" marR="0" rtl="0" algn="l">
              <a:lnSpc>
                <a:spcPct val="125000"/>
              </a:lnSpc>
              <a:spcBef>
                <a:spcPts val="0"/>
              </a:spcBef>
              <a:spcAft>
                <a:spcPts val="0"/>
              </a:spcAft>
              <a:buClr>
                <a:srgbClr val="000000"/>
              </a:buClr>
              <a:buSzPts val="3800"/>
              <a:buFont typeface="Arial"/>
              <a:buNone/>
            </a:pPr>
            <a:r>
              <a:rPr b="0" i="0" lang="en-US" sz="3800" u="none" cap="none" strike="noStrike">
                <a:solidFill>
                  <a:srgbClr val="000000"/>
                </a:solidFill>
                <a:latin typeface="Arial"/>
                <a:ea typeface="Arial"/>
                <a:cs typeface="Arial"/>
                <a:sym typeface="Arial"/>
              </a:rPr>
              <a:t>If you have any questions, please do not hesitate to contact us by either email </a:t>
            </a:r>
            <a:r>
              <a:rPr b="0" i="0" lang="en-US" sz="3800" u="sng" cap="none" strike="noStrike">
                <a:solidFill>
                  <a:srgbClr val="0563C1"/>
                </a:solidFill>
                <a:latin typeface="Arial"/>
                <a:ea typeface="Arial"/>
                <a:cs typeface="Arial"/>
                <a:sym typeface="Arial"/>
                <a:hlinkClick r:id="rId4">
                  <a:extLst>
                    <a:ext uri="{A12FA001-AC4F-418D-AE19-62706E023703}">
                      <ahyp:hlinkClr val="tx"/>
                    </a:ext>
                  </a:extLst>
                </a:hlinkClick>
              </a:rPr>
              <a:t>lac@pratt.edu</a:t>
            </a:r>
            <a:r>
              <a:rPr b="0" i="0" lang="en-US" sz="3800" u="none" cap="none" strike="noStrike">
                <a:solidFill>
                  <a:srgbClr val="000000"/>
                </a:solidFill>
                <a:latin typeface="Arial"/>
                <a:ea typeface="Arial"/>
                <a:cs typeface="Arial"/>
                <a:sym typeface="Arial"/>
              </a:rPr>
              <a:t> or phone (718) 802-3123.</a:t>
            </a:r>
            <a:br>
              <a:rPr b="0" i="0" lang="en-US" sz="4800" u="none" cap="none" strike="noStrike">
                <a:solidFill>
                  <a:srgbClr val="222222"/>
                </a:solidFill>
                <a:highlight>
                  <a:srgbClr val="FFFFFF"/>
                </a:highlight>
                <a:latin typeface="Arial"/>
                <a:ea typeface="Arial"/>
                <a:cs typeface="Arial"/>
                <a:sym typeface="Arial"/>
              </a:rPr>
            </a:br>
            <a:r>
              <a:rPr b="0" i="0" lang="en-US" sz="3800" u="none" cap="none" strike="noStrike">
                <a:solidFill>
                  <a:srgbClr val="222222"/>
                </a:solidFill>
                <a:highlight>
                  <a:srgbClr val="FFFFFF"/>
                </a:highlight>
                <a:latin typeface="Arial"/>
                <a:ea typeface="Arial"/>
                <a:cs typeface="Arial"/>
                <a:sym typeface="Arial"/>
              </a:rPr>
              <a:t>You can also contact Elisabeth Sullivan, Director, at </a:t>
            </a:r>
            <a:endParaRPr b="0" i="0" sz="1400" u="none" cap="none" strike="noStrike">
              <a:solidFill>
                <a:srgbClr val="000000"/>
              </a:solidFill>
              <a:latin typeface="Arial"/>
              <a:ea typeface="Arial"/>
              <a:cs typeface="Arial"/>
              <a:sym typeface="Arial"/>
            </a:endParaRPr>
          </a:p>
          <a:p>
            <a:pPr indent="0" lvl="0" marL="0" marR="0" rtl="0" algn="l">
              <a:lnSpc>
                <a:spcPct val="125000"/>
              </a:lnSpc>
              <a:spcBef>
                <a:spcPts val="0"/>
              </a:spcBef>
              <a:spcAft>
                <a:spcPts val="0"/>
              </a:spcAft>
              <a:buClr>
                <a:srgbClr val="000000"/>
              </a:buClr>
              <a:buSzPts val="3800"/>
              <a:buFont typeface="Arial"/>
              <a:buNone/>
            </a:pPr>
            <a:r>
              <a:rPr b="0" i="0" lang="en-US" sz="3800" u="none" cap="none" strike="noStrike">
                <a:solidFill>
                  <a:srgbClr val="222222"/>
                </a:solidFill>
                <a:highlight>
                  <a:srgbClr val="FFFFFF"/>
                </a:highlight>
                <a:latin typeface="Arial"/>
                <a:ea typeface="Arial"/>
                <a:cs typeface="Arial"/>
                <a:sym typeface="Arial"/>
              </a:rPr>
              <a:t>(718) 636-37611 or </a:t>
            </a:r>
            <a:r>
              <a:rPr b="0" i="0" lang="en-US" sz="3800" u="sng" cap="none" strike="noStrike">
                <a:solidFill>
                  <a:srgbClr val="1155CC"/>
                </a:solidFill>
                <a:highlight>
                  <a:srgbClr val="FFFFFF"/>
                </a:highlight>
                <a:latin typeface="Arial"/>
                <a:ea typeface="Arial"/>
                <a:cs typeface="Arial"/>
                <a:sym typeface="Arial"/>
                <a:hlinkClick r:id="rId5">
                  <a:extLst>
                    <a:ext uri="{A12FA001-AC4F-418D-AE19-62706E023703}">
                      <ahyp:hlinkClr val="tx"/>
                    </a:ext>
                  </a:extLst>
                </a:hlinkClick>
              </a:rPr>
              <a:t>esulliv5@pratt.edu</a:t>
            </a:r>
            <a:r>
              <a:rPr b="0" i="0" lang="en-US" sz="38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25000"/>
              </a:lnSpc>
              <a:spcBef>
                <a:spcPts val="0"/>
              </a:spcBef>
              <a:spcAft>
                <a:spcPts val="0"/>
              </a:spcAft>
              <a:buClr>
                <a:srgbClr val="000000"/>
              </a:buClr>
              <a:buSzPts val="3800"/>
              <a:buFont typeface="Arial"/>
              <a:buNone/>
            </a:pPr>
            <a:r>
              <a:rPr b="0" i="0" lang="en-US" sz="3800" u="none" cap="none" strike="noStrike">
                <a:solidFill>
                  <a:srgbClr val="000000"/>
                </a:solidFill>
                <a:latin typeface="Arial"/>
                <a:ea typeface="Arial"/>
                <a:cs typeface="Arial"/>
                <a:sym typeface="Arial"/>
              </a:rPr>
              <a:t> </a:t>
            </a:r>
            <a:endParaRPr b="0" i="0" sz="3800" u="none" cap="none" strike="noStrike">
              <a:solidFill>
                <a:srgbClr val="000000"/>
              </a:solidFill>
              <a:latin typeface="Arial"/>
              <a:ea typeface="Arial"/>
              <a:cs typeface="Arial"/>
              <a:sym typeface="Arial"/>
            </a:endParaRPr>
          </a:p>
        </p:txBody>
      </p:sp>
      <p:pic>
        <p:nvPicPr>
          <p:cNvPr descr="Pratt Brooklyn campus main building with a leafy tree in front&#10;" id="101" name="Google Shape;101;p1"/>
          <p:cNvPicPr preferRelativeResize="0"/>
          <p:nvPr/>
        </p:nvPicPr>
        <p:blipFill rotWithShape="1">
          <a:blip r:embed="rId6">
            <a:alphaModFix/>
          </a:blip>
          <a:srcRect b="12539" l="0" r="0" t="12539"/>
          <a:stretch/>
        </p:blipFill>
        <p:spPr>
          <a:xfrm>
            <a:off x="13841374" y="3524"/>
            <a:ext cx="12195541" cy="13708952"/>
          </a:xfrm>
          <a:prstGeom prst="rect">
            <a:avLst/>
          </a:prstGeom>
          <a:noFill/>
          <a:ln>
            <a:noFill/>
          </a:ln>
        </p:spPr>
      </p:pic>
      <p:pic>
        <p:nvPicPr>
          <p:cNvPr descr="Pratt logo" id="102" name="Google Shape;102;p1"/>
          <p:cNvPicPr preferRelativeResize="0"/>
          <p:nvPr/>
        </p:nvPicPr>
        <p:blipFill rotWithShape="1">
          <a:blip r:embed="rId7">
            <a:alphaModFix/>
          </a:blip>
          <a:srcRect b="0" l="0" r="0" t="0"/>
          <a:stretch/>
        </p:blipFill>
        <p:spPr>
          <a:xfrm>
            <a:off x="745075" y="11879741"/>
            <a:ext cx="2743200" cy="144018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pic>
        <p:nvPicPr>
          <p:cNvPr descr="Pratt campus in springtime" id="273" name="Google Shape;273;p47"/>
          <p:cNvPicPr preferRelativeResize="0"/>
          <p:nvPr/>
        </p:nvPicPr>
        <p:blipFill rotWithShape="1">
          <a:blip r:embed="rId3">
            <a:alphaModFix/>
          </a:blip>
          <a:srcRect b="7803" l="0" r="0" t="7803"/>
          <a:stretch/>
        </p:blipFill>
        <p:spPr>
          <a:xfrm>
            <a:off x="0" y="-15985"/>
            <a:ext cx="24384000" cy="13731521"/>
          </a:xfrm>
          <a:prstGeom prst="rect">
            <a:avLst/>
          </a:prstGeom>
          <a:noFill/>
          <a:ln>
            <a:noFill/>
          </a:ln>
        </p:spPr>
      </p:pic>
      <p:sp>
        <p:nvSpPr>
          <p:cNvPr id="274" name="Google Shape;274;p47"/>
          <p:cNvSpPr/>
          <p:nvPr/>
        </p:nvSpPr>
        <p:spPr>
          <a:xfrm>
            <a:off x="4370767" y="515155"/>
            <a:ext cx="15375329" cy="12139937"/>
          </a:xfrm>
          <a:prstGeom prst="rect">
            <a:avLst/>
          </a:prstGeom>
          <a:solidFill>
            <a:schemeClr val="lt1"/>
          </a:solidFill>
          <a:ln cap="flat" cmpd="sng" w="12700">
            <a:solidFill>
              <a:srgbClr val="3153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5" name="Google Shape;275;p47"/>
          <p:cNvSpPr txBox="1"/>
          <p:nvPr>
            <p:ph idx="4294967295" type="title"/>
          </p:nvPr>
        </p:nvSpPr>
        <p:spPr>
          <a:xfrm>
            <a:off x="4370768" y="1330711"/>
            <a:ext cx="15583709" cy="109260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Service Animals</a:t>
            </a:r>
            <a:endParaRPr b="0" i="0" sz="6500" u="none" cap="none" strike="noStrike">
              <a:solidFill>
                <a:srgbClr val="000000"/>
              </a:solidFill>
              <a:latin typeface="Arial"/>
              <a:ea typeface="Arial"/>
              <a:cs typeface="Arial"/>
              <a:sym typeface="Arial"/>
            </a:endParaRPr>
          </a:p>
        </p:txBody>
      </p:sp>
      <p:sp>
        <p:nvSpPr>
          <p:cNvPr id="276" name="Google Shape;276;p47"/>
          <p:cNvSpPr txBox="1"/>
          <p:nvPr/>
        </p:nvSpPr>
        <p:spPr>
          <a:xfrm>
            <a:off x="5520949" y="3308707"/>
            <a:ext cx="13274400" cy="7634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0" i="0" lang="en-US" sz="3500" u="none" cap="none" strike="noStrike">
                <a:solidFill>
                  <a:srgbClr val="1F1F1F"/>
                </a:solidFill>
                <a:latin typeface="Arial"/>
                <a:ea typeface="Arial"/>
                <a:cs typeface="Arial"/>
                <a:sym typeface="Arial"/>
              </a:rPr>
              <a:t>Under the Americans with Disabilities Act (ADA), if it is not obvious that a dog is a service animal, staff may ask only two specific questions: </a:t>
            </a:r>
            <a:endParaRPr b="0" i="0" sz="1300" u="none" cap="none" strike="noStrike">
              <a:solidFill>
                <a:srgbClr val="000000"/>
              </a:solidFill>
              <a:latin typeface="Arial"/>
              <a:ea typeface="Arial"/>
              <a:cs typeface="Arial"/>
              <a:sym typeface="Arial"/>
            </a:endParaRPr>
          </a:p>
          <a:p>
            <a:pPr indent="-565150" lvl="0" marL="571500" marR="0" rtl="0" algn="l">
              <a:lnSpc>
                <a:spcPct val="100000"/>
              </a:lnSpc>
              <a:spcBef>
                <a:spcPts val="0"/>
              </a:spcBef>
              <a:spcAft>
                <a:spcPts val="0"/>
              </a:spcAft>
              <a:buClr>
                <a:srgbClr val="000000"/>
              </a:buClr>
              <a:buSzPts val="3500"/>
              <a:buFont typeface="Arial"/>
              <a:buChar char="•"/>
            </a:pPr>
            <a:r>
              <a:rPr b="0" i="0" lang="en-US" sz="3500" u="none" cap="none" strike="noStrike">
                <a:solidFill>
                  <a:srgbClr val="1F1F1F"/>
                </a:solidFill>
                <a:latin typeface="Arial"/>
                <a:ea typeface="Arial"/>
                <a:cs typeface="Arial"/>
                <a:sym typeface="Arial"/>
              </a:rPr>
              <a:t>Is the dog a service animal required because of a disability? </a:t>
            </a:r>
            <a:endParaRPr b="0" i="0" sz="1300" u="none" cap="none" strike="noStrike">
              <a:solidFill>
                <a:srgbClr val="000000"/>
              </a:solidFill>
              <a:latin typeface="Arial"/>
              <a:ea typeface="Arial"/>
              <a:cs typeface="Arial"/>
              <a:sym typeface="Arial"/>
            </a:endParaRPr>
          </a:p>
          <a:p>
            <a:pPr indent="-565150" lvl="0" marL="571500" marR="0" rtl="0" algn="l">
              <a:lnSpc>
                <a:spcPct val="100000"/>
              </a:lnSpc>
              <a:spcBef>
                <a:spcPts val="0"/>
              </a:spcBef>
              <a:spcAft>
                <a:spcPts val="0"/>
              </a:spcAft>
              <a:buClr>
                <a:srgbClr val="000000"/>
              </a:buClr>
              <a:buSzPts val="3500"/>
              <a:buFont typeface="Arial"/>
              <a:buChar char="•"/>
            </a:pPr>
            <a:r>
              <a:rPr b="0" i="0" lang="en-US" sz="3500" u="none" cap="none" strike="noStrike">
                <a:solidFill>
                  <a:srgbClr val="1F1F1F"/>
                </a:solidFill>
                <a:latin typeface="Arial"/>
                <a:ea typeface="Arial"/>
                <a:cs typeface="Arial"/>
                <a:sym typeface="Arial"/>
              </a:rPr>
              <a:t>What work or task has the dog been trained to perform?</a:t>
            </a:r>
            <a:endParaRPr b="0" i="0" sz="1300" u="none" cap="none" strike="noStrike">
              <a:solidFill>
                <a:srgbClr val="000000"/>
              </a:solidFill>
              <a:latin typeface="Arial"/>
              <a:ea typeface="Arial"/>
              <a:cs typeface="Arial"/>
              <a:sym typeface="Arial"/>
            </a:endParaRPr>
          </a:p>
          <a:p>
            <a:pPr indent="-342900" lvl="0" marL="571500" marR="0" rtl="0" algn="l">
              <a:lnSpc>
                <a:spcPct val="100000"/>
              </a:lnSpc>
              <a:spcBef>
                <a:spcPts val="0"/>
              </a:spcBef>
              <a:spcAft>
                <a:spcPts val="0"/>
              </a:spcAft>
              <a:buClr>
                <a:srgbClr val="000000"/>
              </a:buClr>
              <a:buSzPts val="3600"/>
              <a:buFont typeface="Arial"/>
              <a:buNone/>
            </a:pPr>
            <a:r>
              <a:t/>
            </a:r>
            <a:endParaRPr b="0" i="0" sz="3500" u="none" cap="none" strike="noStrike">
              <a:solidFill>
                <a:srgbClr val="1F1F1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0" i="1" lang="en-US" sz="3500" u="none" cap="none" strike="noStrike">
                <a:solidFill>
                  <a:srgbClr val="1F1F1F"/>
                </a:solidFill>
                <a:latin typeface="Arial"/>
                <a:ea typeface="Arial"/>
                <a:cs typeface="Arial"/>
                <a:sym typeface="Arial"/>
              </a:rPr>
              <a:t>Important Considerations: </a:t>
            </a:r>
            <a:endParaRPr b="0" i="0" sz="3500" u="none" cap="none" strike="noStrike">
              <a:solidFill>
                <a:srgbClr val="1F1F1F"/>
              </a:solidFill>
              <a:latin typeface="Arial"/>
              <a:ea typeface="Arial"/>
              <a:cs typeface="Arial"/>
              <a:sym typeface="Arial"/>
            </a:endParaRPr>
          </a:p>
          <a:p>
            <a:pPr indent="-565150" lvl="0" marL="571500" marR="0" rtl="0" algn="l">
              <a:lnSpc>
                <a:spcPct val="100000"/>
              </a:lnSpc>
              <a:spcBef>
                <a:spcPts val="0"/>
              </a:spcBef>
              <a:spcAft>
                <a:spcPts val="0"/>
              </a:spcAft>
              <a:buClr>
                <a:srgbClr val="000000"/>
              </a:buClr>
              <a:buSzPts val="3500"/>
              <a:buFont typeface="Arial"/>
              <a:buChar char="•"/>
            </a:pPr>
            <a:r>
              <a:rPr b="0" i="0" lang="en-US" sz="3500" u="none" cap="none" strike="noStrike">
                <a:solidFill>
                  <a:srgbClr val="1F1F1F"/>
                </a:solidFill>
                <a:latin typeface="Arial"/>
                <a:ea typeface="Arial"/>
                <a:cs typeface="Arial"/>
                <a:sym typeface="Arial"/>
              </a:rPr>
              <a:t>Staff are not allowed to request any documentation for the dog.</a:t>
            </a:r>
            <a:endParaRPr b="0" i="0" sz="1300" u="none" cap="none" strike="noStrike">
              <a:solidFill>
                <a:srgbClr val="000000"/>
              </a:solidFill>
              <a:latin typeface="Arial"/>
              <a:ea typeface="Arial"/>
              <a:cs typeface="Arial"/>
              <a:sym typeface="Arial"/>
            </a:endParaRPr>
          </a:p>
          <a:p>
            <a:pPr indent="-565150" lvl="0" marL="571500" marR="0" rtl="0" algn="l">
              <a:lnSpc>
                <a:spcPct val="100000"/>
              </a:lnSpc>
              <a:spcBef>
                <a:spcPts val="0"/>
              </a:spcBef>
              <a:spcAft>
                <a:spcPts val="0"/>
              </a:spcAft>
              <a:buClr>
                <a:srgbClr val="000000"/>
              </a:buClr>
              <a:buSzPts val="3500"/>
              <a:buFont typeface="Arial"/>
              <a:buChar char="•"/>
            </a:pPr>
            <a:r>
              <a:rPr b="0" i="0" lang="en-US" sz="3500" u="none" cap="none" strike="noStrike">
                <a:solidFill>
                  <a:srgbClr val="1F1F1F"/>
                </a:solidFill>
                <a:latin typeface="Arial"/>
                <a:ea typeface="Arial"/>
                <a:cs typeface="Arial"/>
                <a:sym typeface="Arial"/>
              </a:rPr>
              <a:t>Staff cannot require that the dog demonstrate its task. </a:t>
            </a:r>
            <a:endParaRPr b="0" i="0" sz="1300" u="none" cap="none" strike="noStrike">
              <a:solidFill>
                <a:srgbClr val="000000"/>
              </a:solidFill>
              <a:latin typeface="Arial"/>
              <a:ea typeface="Arial"/>
              <a:cs typeface="Arial"/>
              <a:sym typeface="Arial"/>
            </a:endParaRPr>
          </a:p>
          <a:p>
            <a:pPr indent="-565150" lvl="0" marL="571500" marR="0" rtl="0" algn="l">
              <a:lnSpc>
                <a:spcPct val="100000"/>
              </a:lnSpc>
              <a:spcBef>
                <a:spcPts val="0"/>
              </a:spcBef>
              <a:spcAft>
                <a:spcPts val="0"/>
              </a:spcAft>
              <a:buClr>
                <a:srgbClr val="000000"/>
              </a:buClr>
              <a:buSzPts val="3500"/>
              <a:buFont typeface="Arial"/>
              <a:buChar char="•"/>
            </a:pPr>
            <a:r>
              <a:rPr b="0" i="0" lang="en-US" sz="3500" u="none" cap="none" strike="noStrike">
                <a:solidFill>
                  <a:srgbClr val="1F1F1F"/>
                </a:solidFill>
                <a:latin typeface="Arial"/>
                <a:ea typeface="Arial"/>
                <a:cs typeface="Arial"/>
                <a:sym typeface="Arial"/>
              </a:rPr>
              <a:t>Staff cannot inquire about the nature of the person's disability.</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500" u="none" cap="none" strike="noStrike">
              <a:solidFill>
                <a:srgbClr val="1F1F1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0" i="0" lang="en-US" sz="3500" u="none" cap="none" strike="noStrike">
                <a:solidFill>
                  <a:srgbClr val="1F1F1F"/>
                </a:solidFill>
                <a:latin typeface="Arial"/>
                <a:ea typeface="Arial"/>
                <a:cs typeface="Arial"/>
                <a:sym typeface="Arial"/>
              </a:rPr>
              <a:t>In some cases, students will voluntarily request to have information about their service animal presence included on their FNL. Please contact L/AC if you have questions.</a:t>
            </a:r>
            <a:endParaRPr b="0" i="0" sz="3500" u="none" cap="none" strike="noStrike">
              <a:solidFill>
                <a:srgbClr val="000000"/>
              </a:solidFill>
              <a:latin typeface="Arial"/>
              <a:ea typeface="Arial"/>
              <a:cs typeface="Arial"/>
              <a:sym typeface="Arial"/>
            </a:endParaRPr>
          </a:p>
        </p:txBody>
      </p:sp>
      <p:pic>
        <p:nvPicPr>
          <p:cNvPr descr="Pratt logo" id="277" name="Google Shape;277;p47"/>
          <p:cNvPicPr preferRelativeResize="0"/>
          <p:nvPr/>
        </p:nvPicPr>
        <p:blipFill rotWithShape="1">
          <a:blip r:embed="rId4">
            <a:alphaModFix/>
          </a:blip>
          <a:srcRect b="0" l="0" r="0" t="0"/>
          <a:stretch/>
        </p:blipFill>
        <p:spPr>
          <a:xfrm>
            <a:off x="17068844" y="11285120"/>
            <a:ext cx="2451371" cy="129426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1" name="Shape 281"/>
        <p:cNvGrpSpPr/>
        <p:nvPr/>
      </p:nvGrpSpPr>
      <p:grpSpPr>
        <a:xfrm>
          <a:off x="0" y="0"/>
          <a:ext cx="0" cy="0"/>
          <a:chOff x="0" y="0"/>
          <a:chExt cx="0" cy="0"/>
        </a:xfrm>
      </p:grpSpPr>
      <p:pic>
        <p:nvPicPr>
          <p:cNvPr descr="Two students standing by outdoor sculpture in springtime" id="282" name="Google Shape;282;p48"/>
          <p:cNvPicPr preferRelativeResize="0"/>
          <p:nvPr/>
        </p:nvPicPr>
        <p:blipFill rotWithShape="1">
          <a:blip r:embed="rId3">
            <a:alphaModFix/>
          </a:blip>
          <a:srcRect b="0" l="0" r="0" t="15745"/>
          <a:stretch/>
        </p:blipFill>
        <p:spPr>
          <a:xfrm>
            <a:off x="0" y="1984"/>
            <a:ext cx="24384000" cy="13712032"/>
          </a:xfrm>
          <a:prstGeom prst="rect">
            <a:avLst/>
          </a:prstGeom>
          <a:noFill/>
          <a:ln>
            <a:noFill/>
          </a:ln>
        </p:spPr>
      </p:pic>
      <p:pic>
        <p:nvPicPr>
          <p:cNvPr descr="Pratt logo white.pdf" id="283" name="Google Shape;283;p48"/>
          <p:cNvPicPr preferRelativeResize="0"/>
          <p:nvPr/>
        </p:nvPicPr>
        <p:blipFill rotWithShape="1">
          <a:blip r:embed="rId4">
            <a:alphaModFix/>
          </a:blip>
          <a:srcRect b="0" l="0" r="0" t="0"/>
          <a:stretch/>
        </p:blipFill>
        <p:spPr>
          <a:xfrm>
            <a:off x="763523" y="12217657"/>
            <a:ext cx="2333756" cy="765532"/>
          </a:xfrm>
          <a:prstGeom prst="rect">
            <a:avLst/>
          </a:prstGeom>
          <a:noFill/>
          <a:ln>
            <a:noFill/>
          </a:ln>
        </p:spPr>
      </p:pic>
      <p:sp>
        <p:nvSpPr>
          <p:cNvPr id="284" name="Google Shape;284;p48"/>
          <p:cNvSpPr txBox="1"/>
          <p:nvPr>
            <p:ph idx="4294967295" type="title"/>
          </p:nvPr>
        </p:nvSpPr>
        <p:spPr>
          <a:xfrm>
            <a:off x="0" y="11920546"/>
            <a:ext cx="24391078" cy="1816517"/>
          </a:xfrm>
          <a:prstGeom prst="rect">
            <a:avLst/>
          </a:prstGeom>
          <a:solidFill>
            <a:schemeClr val="lt1"/>
          </a:solidFill>
          <a:ln>
            <a:noFill/>
          </a:ln>
        </p:spPr>
        <p:txBody>
          <a:bodyPr anchorCtr="0" anchor="ctr" bIns="45700" lIns="91425" spcFirstLastPara="1" rIns="91425" wrap="square" tIns="45700">
            <a:noAutofit/>
          </a:bodyPr>
          <a:lstStyle/>
          <a:p>
            <a:pPr indent="0" lvl="4" marL="685800" marR="0" rtl="0" algn="l">
              <a:lnSpc>
                <a:spcPct val="100000"/>
              </a:lnSpc>
              <a:spcBef>
                <a:spcPts val="0"/>
              </a:spcBef>
              <a:spcAft>
                <a:spcPts val="0"/>
              </a:spcAft>
              <a:buClr>
                <a:srgbClr val="000000"/>
              </a:buClr>
              <a:buSzPts val="5000"/>
              <a:buFont typeface="Arial"/>
              <a:buNone/>
            </a:pPr>
            <a:r>
              <a:rPr b="0" i="0" lang="en-US" sz="5000" u="none" cap="none" strike="noStrike">
                <a:solidFill>
                  <a:schemeClr val="dk1"/>
                </a:solidFill>
                <a:latin typeface="Arial"/>
                <a:ea typeface="Arial"/>
                <a:cs typeface="Arial"/>
                <a:sym typeface="Arial"/>
              </a:rPr>
              <a:t>About Accommodations Between Students &amp; Faculty</a:t>
            </a:r>
            <a:endParaRPr b="0" i="0" sz="5000" u="none" cap="none" strike="noStrike">
              <a:solidFill>
                <a:schemeClr val="dk1"/>
              </a:solidFill>
              <a:latin typeface="Calibri"/>
              <a:ea typeface="Calibri"/>
              <a:cs typeface="Calibri"/>
              <a:sym typeface="Calibri"/>
            </a:endParaRPr>
          </a:p>
        </p:txBody>
      </p:sp>
      <p:sp>
        <p:nvSpPr>
          <p:cNvPr id="285" name="Google Shape;285;p48"/>
          <p:cNvSpPr txBox="1"/>
          <p:nvPr/>
        </p:nvSpPr>
        <p:spPr>
          <a:xfrm>
            <a:off x="0" y="1560627"/>
            <a:ext cx="18792650" cy="1569660"/>
          </a:xfrm>
          <a:prstGeom prst="rect">
            <a:avLst/>
          </a:prstGeom>
          <a:solidFill>
            <a:srgbClr val="FFFFFF">
              <a:alpha val="74509"/>
            </a:srgbClr>
          </a:solidFill>
          <a:ln>
            <a:noFill/>
          </a:ln>
        </p:spPr>
        <p:txBody>
          <a:bodyPr anchorCtr="0" anchor="ctr" bIns="45700" lIns="91425" spcFirstLastPara="1" rIns="91425" wrap="square" tIns="45700">
            <a:spAutoFit/>
          </a:bodyPr>
          <a:lstStyle/>
          <a:p>
            <a:pPr indent="0" lvl="0" marL="685800" marR="0" rtl="0" algn="l">
              <a:lnSpc>
                <a:spcPct val="100000"/>
              </a:lnSpc>
              <a:spcBef>
                <a:spcPts val="0"/>
              </a:spcBef>
              <a:spcAft>
                <a:spcPts val="0"/>
              </a:spcAft>
              <a:buClr>
                <a:srgbClr val="000000"/>
              </a:buClr>
              <a:buSzPts val="4800"/>
              <a:buFont typeface="Arial"/>
              <a:buNone/>
            </a:pPr>
            <a:r>
              <a:rPr b="1" i="0" lang="en-US" sz="4800" u="none" cap="none" strike="noStrike">
                <a:solidFill>
                  <a:schemeClr val="dk1"/>
                </a:solidFill>
                <a:latin typeface="Arial"/>
                <a:ea typeface="Arial"/>
                <a:cs typeface="Arial"/>
                <a:sym typeface="Arial"/>
              </a:rPr>
              <a:t>L/AC Communication Guide: </a:t>
            </a:r>
            <a:br>
              <a:rPr b="1" i="0" lang="en-US" sz="4800" u="none" cap="none" strike="noStrike">
                <a:solidFill>
                  <a:schemeClr val="dk1"/>
                </a:solidFill>
                <a:latin typeface="Arial"/>
                <a:ea typeface="Arial"/>
                <a:cs typeface="Arial"/>
                <a:sym typeface="Arial"/>
              </a:rPr>
            </a:br>
            <a:r>
              <a:rPr b="1" i="0" lang="en-US" sz="4800" u="none" cap="none" strike="noStrike">
                <a:solidFill>
                  <a:schemeClr val="dk1"/>
                </a:solidFill>
                <a:latin typeface="Arial"/>
                <a:ea typeface="Arial"/>
                <a:cs typeface="Arial"/>
                <a:sym typeface="Arial"/>
              </a:rPr>
              <a:t>Strategies for Effective Communication </a:t>
            </a:r>
            <a:endParaRPr b="0" i="0" sz="4800" u="none" cap="none" strike="noStrike">
              <a:solidFill>
                <a:schemeClr val="dk1"/>
              </a:solidFill>
              <a:latin typeface="Arial"/>
              <a:ea typeface="Arial"/>
              <a:cs typeface="Arial"/>
              <a:sym typeface="Arial"/>
            </a:endParaRPr>
          </a:p>
        </p:txBody>
      </p:sp>
      <p:sp>
        <p:nvSpPr>
          <p:cNvPr id="286" name="Google Shape;286;p48"/>
          <p:cNvSpPr txBox="1"/>
          <p:nvPr/>
        </p:nvSpPr>
        <p:spPr>
          <a:xfrm>
            <a:off x="8725436" y="2575774"/>
            <a:ext cx="2743199" cy="4571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att logo" id="287" name="Google Shape;287;p48"/>
          <p:cNvPicPr preferRelativeResize="0"/>
          <p:nvPr/>
        </p:nvPicPr>
        <p:blipFill rotWithShape="1">
          <a:blip r:embed="rId5">
            <a:alphaModFix/>
          </a:blip>
          <a:srcRect b="0" l="0" r="0" t="0"/>
          <a:stretch/>
        </p:blipFill>
        <p:spPr>
          <a:xfrm>
            <a:off x="21118736" y="12058614"/>
            <a:ext cx="2743200" cy="144018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49"/>
          <p:cNvSpPr/>
          <p:nvPr/>
        </p:nvSpPr>
        <p:spPr>
          <a:xfrm>
            <a:off x="6236372" y="-5298"/>
            <a:ext cx="18120172" cy="1680142"/>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93" name="Google Shape;293;p49"/>
          <p:cNvSpPr txBox="1"/>
          <p:nvPr>
            <p:ph idx="4294967295" type="title"/>
          </p:nvPr>
        </p:nvSpPr>
        <p:spPr>
          <a:xfrm>
            <a:off x="6632507" y="289774"/>
            <a:ext cx="18064260" cy="10926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Importance of Communication</a:t>
            </a:r>
            <a:endParaRPr b="0" i="0" sz="6500" u="none" cap="none" strike="noStrike">
              <a:solidFill>
                <a:srgbClr val="000000"/>
              </a:solidFill>
              <a:latin typeface="Arial"/>
              <a:ea typeface="Arial"/>
              <a:cs typeface="Arial"/>
              <a:sym typeface="Arial"/>
            </a:endParaRPr>
          </a:p>
        </p:txBody>
      </p:sp>
      <p:sp>
        <p:nvSpPr>
          <p:cNvPr id="294" name="Google Shape;294;p49"/>
          <p:cNvSpPr txBox="1"/>
          <p:nvPr/>
        </p:nvSpPr>
        <p:spPr>
          <a:xfrm>
            <a:off x="6624627" y="2028422"/>
            <a:ext cx="17053383" cy="11418510"/>
          </a:xfrm>
          <a:prstGeom prst="rect">
            <a:avLst/>
          </a:prstGeom>
          <a:noFill/>
          <a:ln>
            <a:noFill/>
          </a:ln>
        </p:spPr>
        <p:txBody>
          <a:bodyPr anchorCtr="0" anchor="t" bIns="45700" lIns="91425" spcFirstLastPara="1" rIns="91425" wrap="square" tIns="45700">
            <a:spAutoFit/>
          </a:bodyPr>
          <a:lstStyle/>
          <a:p>
            <a:pPr indent="-571500" lvl="0" marL="571500" marR="0" rtl="0" algn="l">
              <a:lnSpc>
                <a:spcPct val="100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Students appreciate hearing that you support their use of accommodations. A conversation could be in person or via email. </a:t>
            </a:r>
            <a:br>
              <a:rPr b="0" i="0" lang="en-US" sz="4000" u="none" cap="none" strike="noStrike">
                <a:solidFill>
                  <a:srgbClr val="000000"/>
                </a:solidFill>
                <a:latin typeface="Arial"/>
                <a:ea typeface="Arial"/>
                <a:cs typeface="Arial"/>
                <a:sym typeface="Arial"/>
              </a:rPr>
            </a:br>
            <a:r>
              <a:rPr b="0" i="0" lang="en-US" sz="4000" u="none" cap="none" strike="noStrike">
                <a:solidFill>
                  <a:srgbClr val="000000"/>
                </a:solidFill>
                <a:latin typeface="Arial"/>
                <a:ea typeface="Arial"/>
                <a:cs typeface="Arial"/>
                <a:sym typeface="Arial"/>
              </a:rPr>
              <a:t>If you need to discuss accommodations with a student in person, </a:t>
            </a:r>
            <a:br>
              <a:rPr b="0" i="0" lang="en-US" sz="4000" u="none" cap="none" strike="noStrike">
                <a:solidFill>
                  <a:srgbClr val="000000"/>
                </a:solidFill>
                <a:latin typeface="Arial"/>
                <a:ea typeface="Arial"/>
                <a:cs typeface="Arial"/>
                <a:sym typeface="Arial"/>
              </a:rPr>
            </a:br>
            <a:r>
              <a:rPr b="0" i="0" lang="en-US" sz="4000" u="none" cap="none" strike="noStrike">
                <a:solidFill>
                  <a:srgbClr val="000000"/>
                </a:solidFill>
                <a:latin typeface="Arial"/>
                <a:ea typeface="Arial"/>
                <a:cs typeface="Arial"/>
                <a:sym typeface="Arial"/>
              </a:rPr>
              <a:t>be sure to do so in private</a:t>
            </a:r>
            <a:r>
              <a:rPr b="0" i="0" lang="en-US" sz="36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Communication between professors and students facilitates a mutual understanding of how the accommodations should apply to a class. Discussions about how to implement an accommodation are fine, but if there is an accommodation that you feel is problematic, please contact the L/AC advisor</a:t>
            </a:r>
            <a:r>
              <a:rPr b="0" i="0" lang="en-US" sz="36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The following slides provide a variety of information and resources for faculty and students to facilitate successful communication with each other</a:t>
            </a:r>
            <a:r>
              <a:rPr b="0" i="0" lang="en-US" sz="36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0" lvl="0" marL="590550" marR="0" rtl="0" algn="l">
              <a:lnSpc>
                <a:spcPct val="100000"/>
              </a:lnSpc>
              <a:spcBef>
                <a:spcPts val="0"/>
              </a:spcBef>
              <a:spcAft>
                <a:spcPts val="0"/>
              </a:spcAft>
              <a:buClr>
                <a:srgbClr val="000000"/>
              </a:buClr>
              <a:buSzPts val="2800"/>
              <a:buFont typeface="Arial"/>
              <a:buNone/>
            </a:pPr>
            <a:r>
              <a:rPr b="0" i="1" lang="en-US" sz="2800" u="none" cap="none" strike="noStrike">
                <a:solidFill>
                  <a:srgbClr val="000000"/>
                </a:solidFill>
                <a:latin typeface="Arial"/>
                <a:ea typeface="Arial"/>
                <a:cs typeface="Arial"/>
                <a:sym typeface="Arial"/>
              </a:rPr>
              <a:t>This guide was partly developed in consultation with existing resources and falls under attribution noncommercial share-alike 4.0 International license. for more information on this Creative Commons license, please consult this link some of the information included in these slides may vary from the original source material. </a:t>
            </a:r>
            <a:endParaRPr b="0" i="0" sz="2800" u="none" cap="none" strike="noStrike">
              <a:solidFill>
                <a:srgbClr val="000000"/>
              </a:solidFill>
              <a:latin typeface="Arial"/>
              <a:ea typeface="Arial"/>
              <a:cs typeface="Arial"/>
              <a:sym typeface="Arial"/>
            </a:endParaRPr>
          </a:p>
        </p:txBody>
      </p:sp>
      <p:pic>
        <p:nvPicPr>
          <p:cNvPr descr="Pratt Brooklyn campus main building with a leafy tree in front" id="295" name="Google Shape;295;p49"/>
          <p:cNvPicPr preferRelativeResize="0"/>
          <p:nvPr/>
        </p:nvPicPr>
        <p:blipFill rotWithShape="1">
          <a:blip r:embed="rId3">
            <a:alphaModFix/>
          </a:blip>
          <a:srcRect b="12539" l="0" r="0" t="12539"/>
          <a:stretch/>
        </p:blipFill>
        <p:spPr>
          <a:xfrm>
            <a:off x="-5885576" y="3524"/>
            <a:ext cx="12195541" cy="13708952"/>
          </a:xfrm>
          <a:prstGeom prst="rect">
            <a:avLst/>
          </a:prstGeom>
          <a:noFill/>
          <a:ln>
            <a:noFill/>
          </a:ln>
        </p:spPr>
      </p:pic>
      <p:pic>
        <p:nvPicPr>
          <p:cNvPr id="296" name="Google Shape;296;p49"/>
          <p:cNvPicPr preferRelativeResize="0"/>
          <p:nvPr/>
        </p:nvPicPr>
        <p:blipFill rotWithShape="1">
          <a:blip r:embed="rId4">
            <a:alphaModFix/>
          </a:blip>
          <a:srcRect b="0" l="0" r="0" t="0"/>
          <a:stretch/>
        </p:blipFill>
        <p:spPr>
          <a:xfrm>
            <a:off x="-5182950" y="12535470"/>
            <a:ext cx="2324100" cy="7810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50"/>
          <p:cNvSpPr/>
          <p:nvPr/>
        </p:nvSpPr>
        <p:spPr>
          <a:xfrm>
            <a:off x="5490585" y="-5298"/>
            <a:ext cx="18865959" cy="1680142"/>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02" name="Google Shape;302;p50"/>
          <p:cNvSpPr txBox="1"/>
          <p:nvPr>
            <p:ph idx="4294967295" type="title"/>
          </p:nvPr>
        </p:nvSpPr>
        <p:spPr>
          <a:xfrm>
            <a:off x="6761295" y="289774"/>
            <a:ext cx="18064260" cy="10926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Common Faculty Pitfalls</a:t>
            </a:r>
            <a:endParaRPr b="0" i="0" sz="6500" u="none" cap="none" strike="noStrike">
              <a:solidFill>
                <a:srgbClr val="000000"/>
              </a:solidFill>
              <a:latin typeface="Arial"/>
              <a:ea typeface="Arial"/>
              <a:cs typeface="Arial"/>
              <a:sym typeface="Arial"/>
            </a:endParaRPr>
          </a:p>
        </p:txBody>
      </p:sp>
      <p:sp>
        <p:nvSpPr>
          <p:cNvPr id="303" name="Google Shape;303;p50"/>
          <p:cNvSpPr txBox="1"/>
          <p:nvPr/>
        </p:nvSpPr>
        <p:spPr>
          <a:xfrm>
            <a:off x="6753416" y="2429555"/>
            <a:ext cx="16712849" cy="1012584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Students with disabilities are diverse and have different lived experiences of their disability.</a:t>
            </a:r>
            <a:r>
              <a:rPr b="1" i="0" lang="en-US" sz="4000" u="none" cap="none" strike="noStrike">
                <a:solidFill>
                  <a:srgbClr val="000000"/>
                </a:solidFill>
                <a:latin typeface="Arial"/>
                <a:ea typeface="Arial"/>
                <a:cs typeface="Arial"/>
                <a:sym typeface="Arial"/>
              </a:rPr>
              <a:t> </a:t>
            </a:r>
            <a:r>
              <a:rPr b="0" i="0" lang="en-US" sz="4000" u="none" cap="none" strike="noStrike">
                <a:solidFill>
                  <a:srgbClr val="000000"/>
                </a:solidFill>
                <a:latin typeface="Arial"/>
                <a:ea typeface="Arial"/>
                <a:cs typeface="Arial"/>
                <a:sym typeface="Arial"/>
              </a:rPr>
              <a:t>Unexamined stereotypes and attitudes may impact faculty communication with the student</a:t>
            </a:r>
            <a:r>
              <a:rPr b="1" i="0" lang="en-US" sz="4000" u="none" cap="none" strike="noStrike">
                <a:solidFill>
                  <a:srgbClr val="000000"/>
                </a:solidFill>
                <a:latin typeface="Arial"/>
                <a:ea typeface="Arial"/>
                <a:cs typeface="Arial"/>
                <a:sym typeface="Arial"/>
              </a:rPr>
              <a:t>,</a:t>
            </a:r>
            <a:r>
              <a:rPr b="0" i="0" lang="en-US" sz="4000" u="none" cap="none" strike="noStrike">
                <a:solidFill>
                  <a:srgbClr val="000000"/>
                </a:solidFill>
                <a:latin typeface="Arial"/>
                <a:ea typeface="Arial"/>
                <a:cs typeface="Arial"/>
                <a:sym typeface="Arial"/>
              </a:rPr>
              <a:t> such as:</a:t>
            </a:r>
            <a:br>
              <a:rPr b="0" i="0" lang="en-US" sz="3600" u="none" cap="none" strike="noStrike">
                <a:solidFill>
                  <a:srgbClr val="000000"/>
                </a:solidFill>
                <a:latin typeface="Arial"/>
                <a:ea typeface="Arial"/>
                <a:cs typeface="Arial"/>
                <a:sym typeface="Arial"/>
              </a:rPr>
            </a:br>
            <a:endParaRPr b="0" i="0" sz="3600" u="none" cap="none" strike="noStrike">
              <a:solidFill>
                <a:srgbClr val="000000"/>
              </a:solidFill>
              <a:latin typeface="Arial"/>
              <a:ea typeface="Arial"/>
              <a:cs typeface="Arial"/>
              <a:sym typeface="Arial"/>
            </a:endParaRPr>
          </a:p>
          <a:p>
            <a:pPr indent="-571500" lvl="2" marL="1143000" marR="0" rtl="0" algn="l">
              <a:lnSpc>
                <a:spcPct val="100000"/>
              </a:lnSpc>
              <a:spcBef>
                <a:spcPts val="0"/>
              </a:spcBef>
              <a:spcAft>
                <a:spcPts val="0"/>
              </a:spcAft>
              <a:buClr>
                <a:srgbClr val="000000"/>
              </a:buClr>
              <a:buSzPts val="3400"/>
              <a:buFont typeface="Arial"/>
              <a:buChar char="•"/>
            </a:pPr>
            <a:r>
              <a:rPr b="0" i="0" lang="en-US" sz="3400" u="none" cap="none" strike="noStrike">
                <a:solidFill>
                  <a:srgbClr val="000000"/>
                </a:solidFill>
                <a:latin typeface="Arial"/>
                <a:ea typeface="Arial"/>
                <a:cs typeface="Arial"/>
                <a:sym typeface="Arial"/>
              </a:rPr>
              <a:t>Assigning a heroic status might place a person with a disability on a pedestal, making it difficult for them to assimilate and function</a:t>
            </a:r>
            <a:endParaRPr b="0" i="0" sz="1400" u="none" cap="none" strike="noStrike">
              <a:solidFill>
                <a:srgbClr val="000000"/>
              </a:solidFill>
              <a:latin typeface="Arial"/>
              <a:ea typeface="Arial"/>
              <a:cs typeface="Arial"/>
              <a:sym typeface="Arial"/>
            </a:endParaRPr>
          </a:p>
          <a:p>
            <a:pPr indent="-355600" lvl="2" marL="1143000" marR="0" rtl="0" algn="l">
              <a:lnSpc>
                <a:spcPct val="100000"/>
              </a:lnSpc>
              <a:spcBef>
                <a:spcPts val="0"/>
              </a:spcBef>
              <a:spcAft>
                <a:spcPts val="0"/>
              </a:spcAft>
              <a:buClr>
                <a:srgbClr val="000000"/>
              </a:buClr>
              <a:buSzPts val="3400"/>
              <a:buFont typeface="Arial"/>
              <a:buNone/>
            </a:pPr>
            <a:r>
              <a:t/>
            </a:r>
            <a:endParaRPr b="0" i="0" sz="3400" u="none" cap="none" strike="noStrike">
              <a:solidFill>
                <a:srgbClr val="000000"/>
              </a:solidFill>
              <a:latin typeface="Arial"/>
              <a:ea typeface="Arial"/>
              <a:cs typeface="Arial"/>
              <a:sym typeface="Arial"/>
            </a:endParaRPr>
          </a:p>
          <a:p>
            <a:pPr indent="-571500" lvl="7" marL="1143000" marR="0" rtl="0" algn="l">
              <a:lnSpc>
                <a:spcPct val="100000"/>
              </a:lnSpc>
              <a:spcBef>
                <a:spcPts val="0"/>
              </a:spcBef>
              <a:spcAft>
                <a:spcPts val="0"/>
              </a:spcAft>
              <a:buClr>
                <a:srgbClr val="000000"/>
              </a:buClr>
              <a:buSzPts val="3400"/>
              <a:buFont typeface="Arial"/>
              <a:buChar char="•"/>
            </a:pPr>
            <a:r>
              <a:rPr b="0" i="0" lang="en-US" sz="3400" u="none" cap="none" strike="noStrike">
                <a:solidFill>
                  <a:srgbClr val="000000"/>
                </a:solidFill>
                <a:latin typeface="Arial"/>
                <a:ea typeface="Arial"/>
                <a:cs typeface="Arial"/>
                <a:sym typeface="Arial"/>
              </a:rPr>
              <a:t>The myth of “unfair advantage” often does not take into account that the typical college environment (lectures, exams, etc.) often prevents certain students from showing their true potential</a:t>
            </a:r>
            <a:endParaRPr b="0" i="0" sz="1400" u="none" cap="none" strike="noStrike">
              <a:solidFill>
                <a:srgbClr val="000000"/>
              </a:solidFill>
              <a:latin typeface="Arial"/>
              <a:ea typeface="Arial"/>
              <a:cs typeface="Arial"/>
              <a:sym typeface="Arial"/>
            </a:endParaRPr>
          </a:p>
          <a:p>
            <a:pPr indent="-355600" lvl="7" marL="1143000" marR="0" rtl="0" algn="l">
              <a:lnSpc>
                <a:spcPct val="100000"/>
              </a:lnSpc>
              <a:spcBef>
                <a:spcPts val="0"/>
              </a:spcBef>
              <a:spcAft>
                <a:spcPts val="0"/>
              </a:spcAft>
              <a:buClr>
                <a:srgbClr val="000000"/>
              </a:buClr>
              <a:buSzPts val="3400"/>
              <a:buFont typeface="Arial"/>
              <a:buNone/>
            </a:pPr>
            <a:r>
              <a:t/>
            </a:r>
            <a:endParaRPr b="0" i="0" sz="3400" u="none" cap="none" strike="noStrike">
              <a:solidFill>
                <a:srgbClr val="000000"/>
              </a:solidFill>
              <a:latin typeface="Arial"/>
              <a:ea typeface="Arial"/>
              <a:cs typeface="Arial"/>
              <a:sym typeface="Arial"/>
            </a:endParaRPr>
          </a:p>
          <a:p>
            <a:pPr indent="-571500" lvl="2" marL="1143000" marR="0" rtl="0" algn="l">
              <a:lnSpc>
                <a:spcPct val="100000"/>
              </a:lnSpc>
              <a:spcBef>
                <a:spcPts val="0"/>
              </a:spcBef>
              <a:spcAft>
                <a:spcPts val="0"/>
              </a:spcAft>
              <a:buClr>
                <a:srgbClr val="000000"/>
              </a:buClr>
              <a:buSzPts val="3400"/>
              <a:buFont typeface="Arial"/>
              <a:buChar char="•"/>
            </a:pPr>
            <a:r>
              <a:rPr b="0" i="0" lang="en-US" sz="3400" u="none" cap="none" strike="noStrike">
                <a:solidFill>
                  <a:srgbClr val="000000"/>
                </a:solidFill>
                <a:latin typeface="Arial"/>
                <a:ea typeface="Arial"/>
                <a:cs typeface="Arial"/>
                <a:sym typeface="Arial"/>
              </a:rPr>
              <a:t>The “spread phenomenon” assumes, from a single disabling condition, that there are also other intellectual, social or physical deficits, limiting opportunities for that student</a:t>
            </a:r>
            <a:endParaRPr b="0" i="0" sz="1400" u="none" cap="none" strike="noStrike">
              <a:solidFill>
                <a:srgbClr val="000000"/>
              </a:solidFill>
              <a:latin typeface="Arial"/>
              <a:ea typeface="Arial"/>
              <a:cs typeface="Arial"/>
              <a:sym typeface="Arial"/>
            </a:endParaRPr>
          </a:p>
          <a:p>
            <a:pPr indent="0" lvl="2" marL="571500" marR="0" rtl="0" algn="l">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Successful implementation of accommodations involves the balance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between the students' needs and the essential elements of the course. </a:t>
            </a:r>
            <a:endParaRPr b="0" i="0" sz="1400" u="none" cap="none" strike="noStrike">
              <a:solidFill>
                <a:srgbClr val="000000"/>
              </a:solidFill>
              <a:latin typeface="Arial"/>
              <a:ea typeface="Arial"/>
              <a:cs typeface="Arial"/>
              <a:sym typeface="Arial"/>
            </a:endParaRPr>
          </a:p>
          <a:p>
            <a:pPr indent="-57150" lvl="0" marL="285750" marR="0" rtl="0" algn="l">
              <a:lnSpc>
                <a:spcPct val="100000"/>
              </a:lnSpc>
              <a:spcBef>
                <a:spcPts val="0"/>
              </a:spcBef>
              <a:spcAft>
                <a:spcPts val="0"/>
              </a:spcAft>
              <a:buClr>
                <a:srgbClr val="000000"/>
              </a:buClr>
              <a:buSzPts val="3600"/>
              <a:buFont typeface="Arial"/>
              <a:buNone/>
            </a:pPr>
            <a:r>
              <a:t/>
            </a:r>
            <a:endParaRPr b="1" i="0" sz="3600" u="none" cap="none" strike="noStrike">
              <a:solidFill>
                <a:srgbClr val="000000"/>
              </a:solidFill>
              <a:latin typeface="Arial"/>
              <a:ea typeface="Arial"/>
              <a:cs typeface="Arial"/>
              <a:sym typeface="Arial"/>
            </a:endParaRPr>
          </a:p>
        </p:txBody>
      </p:sp>
      <p:pic>
        <p:nvPicPr>
          <p:cNvPr descr="Pratt Brooklyn campus main building with a leafy tree in front" id="304" name="Google Shape;304;p50"/>
          <p:cNvPicPr preferRelativeResize="0"/>
          <p:nvPr/>
        </p:nvPicPr>
        <p:blipFill rotWithShape="1">
          <a:blip r:embed="rId3">
            <a:alphaModFix/>
          </a:blip>
          <a:srcRect b="12539" l="0" r="0" t="12539"/>
          <a:stretch/>
        </p:blipFill>
        <p:spPr>
          <a:xfrm>
            <a:off x="-5885576" y="3524"/>
            <a:ext cx="12195541" cy="13708952"/>
          </a:xfrm>
          <a:prstGeom prst="rect">
            <a:avLst/>
          </a:prstGeom>
          <a:noFill/>
          <a:ln>
            <a:noFill/>
          </a:ln>
        </p:spPr>
      </p:pic>
      <p:pic>
        <p:nvPicPr>
          <p:cNvPr descr="Pratt logo" id="305" name="Google Shape;305;p50"/>
          <p:cNvPicPr preferRelativeResize="0"/>
          <p:nvPr/>
        </p:nvPicPr>
        <p:blipFill rotWithShape="1">
          <a:blip r:embed="rId4">
            <a:alphaModFix/>
          </a:blip>
          <a:srcRect b="0" l="0" r="0" t="0"/>
          <a:stretch/>
        </p:blipFill>
        <p:spPr>
          <a:xfrm>
            <a:off x="21351272" y="12185614"/>
            <a:ext cx="2743200" cy="144018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51"/>
          <p:cNvSpPr/>
          <p:nvPr/>
        </p:nvSpPr>
        <p:spPr>
          <a:xfrm>
            <a:off x="6200293" y="10801"/>
            <a:ext cx="18136385" cy="1680142"/>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7500"/>
              <a:buFont typeface="Arial"/>
              <a:buNone/>
            </a:pPr>
            <a:r>
              <a:t/>
            </a:r>
            <a:endParaRPr b="1" i="0" sz="7500" u="none" cap="none" strike="noStrike">
              <a:solidFill>
                <a:schemeClr val="dk1"/>
              </a:solidFill>
              <a:latin typeface="Arial"/>
              <a:ea typeface="Arial"/>
              <a:cs typeface="Arial"/>
              <a:sym typeface="Arial"/>
            </a:endParaRPr>
          </a:p>
        </p:txBody>
      </p:sp>
      <p:sp>
        <p:nvSpPr>
          <p:cNvPr id="311" name="Google Shape;311;p51"/>
          <p:cNvSpPr txBox="1"/>
          <p:nvPr>
            <p:ph idx="4294967295" type="title"/>
          </p:nvPr>
        </p:nvSpPr>
        <p:spPr>
          <a:xfrm>
            <a:off x="6761408" y="305873"/>
            <a:ext cx="14156986" cy="10926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Common Faculty Pitfalls </a:t>
            </a:r>
            <a:r>
              <a:rPr b="1" i="0" lang="en-US" sz="4000" u="none" cap="none" strike="noStrike">
                <a:solidFill>
                  <a:srgbClr val="000000"/>
                </a:solidFill>
                <a:latin typeface="Arial"/>
                <a:ea typeface="Arial"/>
                <a:cs typeface="Arial"/>
                <a:sym typeface="Arial"/>
              </a:rPr>
              <a:t>(continued)</a:t>
            </a:r>
            <a:endParaRPr/>
          </a:p>
        </p:txBody>
      </p:sp>
      <p:sp>
        <p:nvSpPr>
          <p:cNvPr id="312" name="Google Shape;312;p51"/>
          <p:cNvSpPr txBox="1"/>
          <p:nvPr/>
        </p:nvSpPr>
        <p:spPr>
          <a:xfrm>
            <a:off x="6753416" y="2071771"/>
            <a:ext cx="16712849" cy="1120306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800"/>
              <a:buFont typeface="Arial"/>
              <a:buNone/>
            </a:pPr>
            <a:r>
              <a:rPr b="0" i="0" lang="en-US" sz="3800" u="none" cap="none" strike="noStrike">
                <a:solidFill>
                  <a:srgbClr val="000000"/>
                </a:solidFill>
                <a:latin typeface="Arial"/>
                <a:ea typeface="Arial"/>
                <a:cs typeface="Arial"/>
                <a:sym typeface="Arial"/>
              </a:rPr>
              <a:t>When discussing accommodations, faculty should </a:t>
            </a:r>
            <a:r>
              <a:rPr b="1" i="0" lang="en-US" sz="3800" u="none" cap="none" strike="noStrike">
                <a:solidFill>
                  <a:srgbClr val="000000"/>
                </a:solidFill>
                <a:latin typeface="Arial"/>
                <a:ea typeface="Arial"/>
                <a:cs typeface="Arial"/>
                <a:sym typeface="Arial"/>
              </a:rPr>
              <a:t>avoid</a:t>
            </a:r>
            <a:r>
              <a:rPr b="0" i="0" lang="en-US" sz="3800" u="none" cap="none" strike="noStrike">
                <a:solidFill>
                  <a:srgbClr val="000000"/>
                </a:solidFill>
                <a:latin typeface="Arial"/>
                <a:ea typeface="Arial"/>
                <a:cs typeface="Arial"/>
                <a:sym typeface="Arial"/>
              </a:rPr>
              <a:t> the following:</a:t>
            </a:r>
            <a:br>
              <a:rPr b="0" i="0" lang="en-US" sz="3600" u="none" cap="none" strike="noStrike">
                <a:solidFill>
                  <a:srgbClr val="000000"/>
                </a:solidFill>
                <a:latin typeface="Arial"/>
                <a:ea typeface="Arial"/>
                <a:cs typeface="Arial"/>
                <a:sym typeface="Arial"/>
              </a:rPr>
            </a:br>
            <a:endParaRPr b="0" i="0" sz="3600" u="none" cap="none" strike="noStrike">
              <a:solidFill>
                <a:srgbClr val="000000"/>
              </a:solidFill>
              <a:latin typeface="Arial"/>
              <a:ea typeface="Arial"/>
              <a:cs typeface="Arial"/>
              <a:sym typeface="Arial"/>
            </a:endParaRPr>
          </a:p>
          <a:p>
            <a:pPr indent="-285750" lvl="1" marL="1143000" marR="0" rtl="0" algn="l">
              <a:lnSpc>
                <a:spcPct val="100000"/>
              </a:lnSpc>
              <a:spcBef>
                <a:spcPts val="0"/>
              </a:spcBef>
              <a:spcAft>
                <a:spcPts val="0"/>
              </a:spcAft>
              <a:buClr>
                <a:srgbClr val="000000"/>
              </a:buClr>
              <a:buSzPts val="3400"/>
              <a:buFont typeface="Arial"/>
              <a:buChar char="•"/>
            </a:pPr>
            <a:r>
              <a:rPr b="0" i="0" lang="en-US" sz="3400" u="none" cap="none" strike="noStrike">
                <a:solidFill>
                  <a:srgbClr val="000000"/>
                </a:solidFill>
                <a:latin typeface="Arial"/>
                <a:ea typeface="Arial"/>
                <a:cs typeface="Arial"/>
                <a:sym typeface="Arial"/>
              </a:rPr>
              <a:t>Engaging in dialogue around disability specifics (e.g., diagnosis, treatment, </a:t>
            </a:r>
            <a:br>
              <a:rPr b="0" i="0" lang="en-US" sz="3400" u="none" cap="none" strike="noStrike">
                <a:solidFill>
                  <a:srgbClr val="000000"/>
                </a:solidFill>
                <a:latin typeface="Arial"/>
                <a:ea typeface="Arial"/>
                <a:cs typeface="Arial"/>
                <a:sym typeface="Arial"/>
              </a:rPr>
            </a:br>
            <a:r>
              <a:rPr b="0" i="0" lang="en-US" sz="3400" u="none" cap="none" strike="noStrike">
                <a:solidFill>
                  <a:srgbClr val="000000"/>
                </a:solidFill>
                <a:latin typeface="Arial"/>
                <a:ea typeface="Arial"/>
                <a:cs typeface="Arial"/>
                <a:sym typeface="Arial"/>
              </a:rPr>
              <a:t>prognosis)</a:t>
            </a:r>
            <a:br>
              <a:rPr b="0" i="0" lang="en-US" sz="3400" u="none" cap="none" strike="noStrike">
                <a:solidFill>
                  <a:srgbClr val="000000"/>
                </a:solidFill>
                <a:latin typeface="Arial"/>
                <a:ea typeface="Arial"/>
                <a:cs typeface="Arial"/>
                <a:sym typeface="Arial"/>
              </a:rPr>
            </a:br>
            <a:endParaRPr b="0" i="0" sz="3400" u="none" cap="none" strike="noStrike">
              <a:solidFill>
                <a:srgbClr val="000000"/>
              </a:solidFill>
              <a:latin typeface="Arial"/>
              <a:ea typeface="Arial"/>
              <a:cs typeface="Arial"/>
              <a:sym typeface="Arial"/>
            </a:endParaRPr>
          </a:p>
          <a:p>
            <a:pPr indent="-285750" lvl="1" marL="1143000" marR="0" rtl="0" algn="l">
              <a:lnSpc>
                <a:spcPct val="100000"/>
              </a:lnSpc>
              <a:spcBef>
                <a:spcPts val="0"/>
              </a:spcBef>
              <a:spcAft>
                <a:spcPts val="0"/>
              </a:spcAft>
              <a:buClr>
                <a:srgbClr val="000000"/>
              </a:buClr>
              <a:buSzPts val="3400"/>
              <a:buFont typeface="Arial"/>
              <a:buChar char="•"/>
            </a:pPr>
            <a:r>
              <a:rPr b="0" i="0" lang="en-US" sz="3400" u="none" cap="none" strike="noStrike">
                <a:solidFill>
                  <a:srgbClr val="000000"/>
                </a:solidFill>
                <a:latin typeface="Arial"/>
                <a:ea typeface="Arial"/>
                <a:cs typeface="Arial"/>
                <a:sym typeface="Arial"/>
              </a:rPr>
              <a:t>Minimizing a student's disclosure, failing to refer them to the L/AC, or advising students against disclosure/using their accommodations</a:t>
            </a:r>
            <a:br>
              <a:rPr b="0" i="0" lang="en-US" sz="3400" u="none" cap="none" strike="noStrike">
                <a:solidFill>
                  <a:srgbClr val="000000"/>
                </a:solidFill>
                <a:latin typeface="Arial"/>
                <a:ea typeface="Arial"/>
                <a:cs typeface="Arial"/>
                <a:sym typeface="Arial"/>
              </a:rPr>
            </a:br>
            <a:endParaRPr b="0" i="0" sz="3400" u="none" cap="none" strike="noStrike">
              <a:solidFill>
                <a:srgbClr val="000000"/>
              </a:solidFill>
              <a:latin typeface="Arial"/>
              <a:ea typeface="Arial"/>
              <a:cs typeface="Arial"/>
              <a:sym typeface="Arial"/>
            </a:endParaRPr>
          </a:p>
          <a:p>
            <a:pPr indent="-285750" lvl="1" marL="1143000" marR="0" rtl="0" algn="l">
              <a:lnSpc>
                <a:spcPct val="100000"/>
              </a:lnSpc>
              <a:spcBef>
                <a:spcPts val="0"/>
              </a:spcBef>
              <a:spcAft>
                <a:spcPts val="0"/>
              </a:spcAft>
              <a:buClr>
                <a:srgbClr val="000000"/>
              </a:buClr>
              <a:buSzPts val="3400"/>
              <a:buFont typeface="Arial"/>
              <a:buChar char="•"/>
            </a:pPr>
            <a:r>
              <a:rPr b="0" i="0" lang="en-US" sz="3400" u="none" cap="none" strike="noStrike">
                <a:solidFill>
                  <a:srgbClr val="000000"/>
                </a:solidFill>
                <a:latin typeface="Arial"/>
                <a:ea typeface="Arial"/>
                <a:cs typeface="Arial"/>
                <a:sym typeface="Arial"/>
              </a:rPr>
              <a:t>Engaging in microaggressions around disability (e.g., outing students to peers, referring to “special accommodations,” indicating that accommodations are burden)</a:t>
            </a:r>
            <a:endParaRPr b="0" i="0" sz="1400" u="none" cap="none" strike="noStrike">
              <a:solidFill>
                <a:srgbClr val="000000"/>
              </a:solidFill>
              <a:latin typeface="Arial"/>
              <a:ea typeface="Arial"/>
              <a:cs typeface="Arial"/>
              <a:sym typeface="Arial"/>
            </a:endParaRPr>
          </a:p>
          <a:p>
            <a:pPr indent="-44450" lvl="1" marL="1143000" marR="0" rtl="0" algn="l">
              <a:lnSpc>
                <a:spcPct val="100000"/>
              </a:lnSpc>
              <a:spcBef>
                <a:spcPts val="0"/>
              </a:spcBef>
              <a:spcAft>
                <a:spcPts val="0"/>
              </a:spcAft>
              <a:buClr>
                <a:srgbClr val="000000"/>
              </a:buClr>
              <a:buSzPts val="3800"/>
              <a:buFont typeface="Arial"/>
              <a:buNone/>
            </a:pPr>
            <a:r>
              <a:t/>
            </a:r>
            <a:endParaRPr b="0" i="0" sz="3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800"/>
              <a:buFont typeface="Arial"/>
              <a:buNone/>
            </a:pPr>
            <a:r>
              <a:rPr b="0" i="0" lang="en-US" sz="3800" u="none" cap="none" strike="noStrike">
                <a:solidFill>
                  <a:srgbClr val="000000"/>
                </a:solidFill>
                <a:latin typeface="Arial"/>
                <a:ea typeface="Arial"/>
                <a:cs typeface="Arial"/>
                <a:sym typeface="Arial"/>
              </a:rPr>
              <a:t>Students often have little to no experience explaining or expressing their disability-related needs. Many have experienced or witnessed discrimination. The sudden expectation that students with disabilities can now have a conversation with an instructor about their needs and accommodations is sometimes unrealistic.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800"/>
              <a:buFont typeface="Arial"/>
              <a:buNone/>
            </a:pPr>
            <a:r>
              <a:t/>
            </a:r>
            <a:endParaRPr b="0" i="0" sz="3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800"/>
              <a:buFont typeface="Arial"/>
              <a:buNone/>
            </a:pPr>
            <a:r>
              <a:rPr b="0" i="0" lang="en-US" sz="3800" u="none" cap="none" strike="noStrike">
                <a:solidFill>
                  <a:srgbClr val="000000"/>
                </a:solidFill>
                <a:latin typeface="Arial"/>
                <a:ea typeface="Arial"/>
                <a:cs typeface="Arial"/>
                <a:sym typeface="Arial"/>
              </a:rPr>
              <a:t>When students are hesitant to discuss accommodations, it should not be viewed as unwillingness or an attempt to gain some unfair advantage. </a:t>
            </a:r>
            <a:endParaRPr b="0" i="0" sz="1400" u="none" cap="none" strike="noStrike">
              <a:solidFill>
                <a:srgbClr val="000000"/>
              </a:solidFill>
              <a:latin typeface="Arial"/>
              <a:ea typeface="Arial"/>
              <a:cs typeface="Arial"/>
              <a:sym typeface="Arial"/>
            </a:endParaRPr>
          </a:p>
        </p:txBody>
      </p:sp>
      <p:pic>
        <p:nvPicPr>
          <p:cNvPr descr="Pratt Brooklyn campus main building with a leafy tree in front" id="313" name="Google Shape;313;p51"/>
          <p:cNvPicPr preferRelativeResize="0"/>
          <p:nvPr/>
        </p:nvPicPr>
        <p:blipFill rotWithShape="1">
          <a:blip r:embed="rId3">
            <a:alphaModFix/>
          </a:blip>
          <a:srcRect b="12539" l="0" r="0" t="12539"/>
          <a:stretch/>
        </p:blipFill>
        <p:spPr>
          <a:xfrm>
            <a:off x="-5885576" y="3524"/>
            <a:ext cx="12195541" cy="13708952"/>
          </a:xfrm>
          <a:prstGeom prst="rect">
            <a:avLst/>
          </a:prstGeom>
          <a:noFill/>
          <a:ln>
            <a:noFill/>
          </a:ln>
        </p:spPr>
      </p:pic>
      <p:pic>
        <p:nvPicPr>
          <p:cNvPr id="314" name="Google Shape;314;p51"/>
          <p:cNvPicPr preferRelativeResize="0"/>
          <p:nvPr/>
        </p:nvPicPr>
        <p:blipFill rotWithShape="1">
          <a:blip r:embed="rId4">
            <a:alphaModFix/>
          </a:blip>
          <a:srcRect b="0" l="0" r="0" t="0"/>
          <a:stretch/>
        </p:blipFill>
        <p:spPr>
          <a:xfrm>
            <a:off x="-5182950" y="12306326"/>
            <a:ext cx="2324100" cy="7810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descr="Pratt campus in springtime" id="319" name="Google Shape;319;p52"/>
          <p:cNvPicPr preferRelativeResize="0"/>
          <p:nvPr/>
        </p:nvPicPr>
        <p:blipFill rotWithShape="1">
          <a:blip r:embed="rId3">
            <a:alphaModFix/>
          </a:blip>
          <a:srcRect b="7803" l="0" r="0" t="7803"/>
          <a:stretch/>
        </p:blipFill>
        <p:spPr>
          <a:xfrm>
            <a:off x="0" y="463"/>
            <a:ext cx="24384000" cy="13715073"/>
          </a:xfrm>
          <a:prstGeom prst="rect">
            <a:avLst/>
          </a:prstGeom>
          <a:noFill/>
          <a:ln>
            <a:noFill/>
          </a:ln>
        </p:spPr>
      </p:pic>
      <p:sp>
        <p:nvSpPr>
          <p:cNvPr id="320" name="Google Shape;320;p52"/>
          <p:cNvSpPr/>
          <p:nvPr/>
        </p:nvSpPr>
        <p:spPr>
          <a:xfrm>
            <a:off x="2520175" y="-15985"/>
            <a:ext cx="19313913" cy="126710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1" name="Google Shape;321;p52"/>
          <p:cNvSpPr txBox="1"/>
          <p:nvPr>
            <p:ph idx="4294967295" type="title"/>
          </p:nvPr>
        </p:nvSpPr>
        <p:spPr>
          <a:xfrm>
            <a:off x="4370768" y="579550"/>
            <a:ext cx="15583709" cy="109260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Faculty Best Practices</a:t>
            </a:r>
            <a:endParaRPr b="0" i="0" sz="6500" u="none" cap="none" strike="noStrike">
              <a:solidFill>
                <a:srgbClr val="000000"/>
              </a:solidFill>
              <a:latin typeface="Arial"/>
              <a:ea typeface="Arial"/>
              <a:cs typeface="Arial"/>
              <a:sym typeface="Arial"/>
            </a:endParaRPr>
          </a:p>
        </p:txBody>
      </p:sp>
      <p:sp>
        <p:nvSpPr>
          <p:cNvPr id="322" name="Google Shape;322;p52"/>
          <p:cNvSpPr txBox="1"/>
          <p:nvPr/>
        </p:nvSpPr>
        <p:spPr>
          <a:xfrm>
            <a:off x="3048000" y="2483214"/>
            <a:ext cx="18288000" cy="748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Faculty should </a:t>
            </a:r>
            <a:r>
              <a:rPr b="1" i="0" lang="en-US" sz="4000" u="none" cap="none" strike="noStrike">
                <a:solidFill>
                  <a:srgbClr val="000000"/>
                </a:solidFill>
                <a:latin typeface="Arial"/>
                <a:ea typeface="Arial"/>
                <a:cs typeface="Arial"/>
                <a:sym typeface="Arial"/>
              </a:rPr>
              <a:t>observe</a:t>
            </a:r>
            <a:r>
              <a:rPr b="0" i="0" lang="en-US" sz="4000" u="none" cap="none" strike="noStrike">
                <a:solidFill>
                  <a:srgbClr val="000000"/>
                </a:solidFill>
                <a:latin typeface="Arial"/>
                <a:ea typeface="Arial"/>
                <a:cs typeface="Arial"/>
                <a:sym typeface="Arial"/>
              </a:rPr>
              <a:t> the following when students disclose their disability:</a:t>
            </a:r>
            <a:endParaRPr b="0" i="0" sz="1400" u="none" cap="none" strike="noStrike">
              <a:solidFill>
                <a:srgbClr val="000000"/>
              </a:solidFill>
              <a:latin typeface="Arial"/>
              <a:ea typeface="Arial"/>
              <a:cs typeface="Arial"/>
              <a:sym typeface="Arial"/>
            </a:endParaRPr>
          </a:p>
          <a:p>
            <a:pPr indent="-31750" lvl="1" marL="1143000" marR="0" rtl="0" algn="l">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Arial"/>
              <a:ea typeface="Arial"/>
              <a:cs typeface="Arial"/>
              <a:sym typeface="Arial"/>
            </a:endParaRPr>
          </a:p>
          <a:p>
            <a:pPr indent="-285750" lvl="1" marL="1143000" marR="0" rtl="0" algn="l">
              <a:lnSpc>
                <a:spcPct val="100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 Support the student and affirm their experiences as much as possible</a:t>
            </a:r>
            <a:br>
              <a:rPr b="0" i="0" lang="en-US" sz="4000" u="none" cap="none" strike="noStrike">
                <a:solidFill>
                  <a:srgbClr val="000000"/>
                </a:solidFill>
                <a:latin typeface="Arial"/>
                <a:ea typeface="Arial"/>
                <a:cs typeface="Arial"/>
                <a:sym typeface="Arial"/>
              </a:rPr>
            </a:br>
            <a:endParaRPr b="0" i="0" sz="4000" u="none" cap="none" strike="noStrike">
              <a:solidFill>
                <a:srgbClr val="000000"/>
              </a:solidFill>
              <a:latin typeface="Arial"/>
              <a:ea typeface="Arial"/>
              <a:cs typeface="Arial"/>
              <a:sym typeface="Arial"/>
            </a:endParaRPr>
          </a:p>
          <a:p>
            <a:pPr indent="-285750" lvl="1" marL="1143000" marR="0" rtl="0" algn="l">
              <a:lnSpc>
                <a:spcPct val="100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 Avoid inquiring into too many details around the disability</a:t>
            </a:r>
            <a:br>
              <a:rPr b="0" i="0" lang="en-US" sz="4000" u="none" cap="none" strike="noStrike">
                <a:solidFill>
                  <a:srgbClr val="000000"/>
                </a:solidFill>
                <a:latin typeface="Arial"/>
                <a:ea typeface="Arial"/>
                <a:cs typeface="Arial"/>
                <a:sym typeface="Arial"/>
              </a:rPr>
            </a:br>
            <a:endParaRPr b="0" i="0" sz="4000" u="none" cap="none" strike="noStrike">
              <a:solidFill>
                <a:srgbClr val="000000"/>
              </a:solidFill>
              <a:latin typeface="Arial"/>
              <a:ea typeface="Arial"/>
              <a:cs typeface="Arial"/>
              <a:sym typeface="Arial"/>
            </a:endParaRPr>
          </a:p>
          <a:p>
            <a:pPr indent="-285750" lvl="1" marL="1143000" marR="0" rtl="0" algn="l">
              <a:lnSpc>
                <a:spcPct val="100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 Refer the student to the appropriate offices, most importantly L/AC</a:t>
            </a:r>
            <a:br>
              <a:rPr b="0" i="0" lang="en-US" sz="4000" u="none" cap="none" strike="noStrike">
                <a:solidFill>
                  <a:srgbClr val="000000"/>
                </a:solidFill>
                <a:latin typeface="Arial"/>
                <a:ea typeface="Arial"/>
                <a:cs typeface="Arial"/>
                <a:sym typeface="Arial"/>
              </a:rPr>
            </a:br>
            <a:endParaRPr b="0" i="0" sz="40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Faculty should include the Institutes’ syllabus statement on reasonable accommodations in their syllabi. </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4000"/>
              <a:buFont typeface="Arial"/>
              <a:buNone/>
            </a:pPr>
            <a:r>
              <a:rPr b="0" i="0" lang="en-US" sz="4000" u="sng" cap="none" strike="noStrike">
                <a:solidFill>
                  <a:srgbClr val="1155CC"/>
                </a:solidFill>
                <a:latin typeface="Arial"/>
                <a:ea typeface="Arial"/>
                <a:cs typeface="Arial"/>
                <a:sym typeface="Arial"/>
                <a:hlinkClick r:id="rId4">
                  <a:extLst>
                    <a:ext uri="{A12FA001-AC4F-418D-AE19-62706E023703}">
                      <ahyp:hlinkClr val="tx"/>
                    </a:ext>
                  </a:extLst>
                </a:hlinkClick>
              </a:rPr>
              <a:t>Provost Syllabus Template w/ L/AC Stmt</a:t>
            </a:r>
            <a:endParaRPr b="0" i="0" sz="4000" u="none" cap="none" strike="noStrike">
              <a:solidFill>
                <a:srgbClr val="1155CC"/>
              </a:solidFill>
              <a:latin typeface="Arial"/>
              <a:ea typeface="Arial"/>
              <a:cs typeface="Arial"/>
              <a:sym typeface="Arial"/>
            </a:endParaRPr>
          </a:p>
        </p:txBody>
      </p:sp>
      <p:pic>
        <p:nvPicPr>
          <p:cNvPr descr="Pratt logo" id="323" name="Google Shape;323;p52"/>
          <p:cNvPicPr preferRelativeResize="0"/>
          <p:nvPr/>
        </p:nvPicPr>
        <p:blipFill rotWithShape="1">
          <a:blip r:embed="rId5">
            <a:alphaModFix/>
          </a:blip>
          <a:srcRect b="0" l="0" r="0" t="0"/>
          <a:stretch/>
        </p:blipFill>
        <p:spPr>
          <a:xfrm>
            <a:off x="19105098" y="11285120"/>
            <a:ext cx="2451371" cy="129426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pic>
        <p:nvPicPr>
          <p:cNvPr descr="Pratt campus in springtime" id="328" name="Google Shape;328;p53"/>
          <p:cNvPicPr preferRelativeResize="0"/>
          <p:nvPr/>
        </p:nvPicPr>
        <p:blipFill rotWithShape="1">
          <a:blip r:embed="rId3">
            <a:alphaModFix/>
          </a:blip>
          <a:srcRect b="7803" l="0" r="0" t="7803"/>
          <a:stretch/>
        </p:blipFill>
        <p:spPr>
          <a:xfrm>
            <a:off x="0" y="463"/>
            <a:ext cx="24384000" cy="13715073"/>
          </a:xfrm>
          <a:prstGeom prst="rect">
            <a:avLst/>
          </a:prstGeom>
          <a:noFill/>
          <a:ln>
            <a:noFill/>
          </a:ln>
        </p:spPr>
      </p:pic>
      <p:sp>
        <p:nvSpPr>
          <p:cNvPr id="329" name="Google Shape;329;p53"/>
          <p:cNvSpPr/>
          <p:nvPr/>
        </p:nvSpPr>
        <p:spPr>
          <a:xfrm>
            <a:off x="2520176" y="-15985"/>
            <a:ext cx="19313912" cy="126710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0" name="Google Shape;330;p53"/>
          <p:cNvSpPr txBox="1"/>
          <p:nvPr>
            <p:ph idx="4294967295" type="title"/>
          </p:nvPr>
        </p:nvSpPr>
        <p:spPr>
          <a:xfrm>
            <a:off x="4370768" y="579550"/>
            <a:ext cx="15583709" cy="1107996"/>
          </a:xfrm>
          <a:prstGeom prst="rect">
            <a:avLst/>
          </a:prstGeom>
          <a:noFill/>
          <a:ln>
            <a:noFill/>
          </a:ln>
        </p:spPr>
        <p:txBody>
          <a:bodyPr anchorCtr="0" anchor="t" bIns="45700" lIns="91425" spcFirstLastPara="1" rIns="91425" wrap="square" tIns="45700">
            <a:spAutoFit/>
          </a:bodyPr>
          <a:lstStyle/>
          <a:p>
            <a:pPr indent="0" lvl="0" marL="0" rtl="0" algn="ctr">
              <a:lnSpc>
                <a:spcPct val="1000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Faculty Best Practices </a:t>
            </a:r>
            <a:r>
              <a:rPr b="1" lang="en-US" sz="4000">
                <a:solidFill>
                  <a:srgbClr val="000000"/>
                </a:solidFill>
                <a:latin typeface="Arial"/>
                <a:ea typeface="Arial"/>
                <a:cs typeface="Arial"/>
                <a:sym typeface="Arial"/>
              </a:rPr>
              <a:t>(continued)</a:t>
            </a:r>
            <a:endParaRPr b="0" i="0" sz="4000" u="none" cap="none" strike="noStrike">
              <a:solidFill>
                <a:srgbClr val="000000"/>
              </a:solidFill>
              <a:latin typeface="Arial"/>
              <a:ea typeface="Arial"/>
              <a:cs typeface="Arial"/>
              <a:sym typeface="Arial"/>
            </a:endParaRPr>
          </a:p>
        </p:txBody>
      </p:sp>
      <p:sp>
        <p:nvSpPr>
          <p:cNvPr id="331" name="Google Shape;331;p53"/>
          <p:cNvSpPr txBox="1"/>
          <p:nvPr/>
        </p:nvSpPr>
        <p:spPr>
          <a:xfrm>
            <a:off x="3026535" y="2647864"/>
            <a:ext cx="18288000" cy="624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Whenever possible, use a </a:t>
            </a:r>
            <a:r>
              <a:rPr b="1" i="0" lang="en-US" sz="4000" u="none" cap="none" strike="noStrike">
                <a:solidFill>
                  <a:srgbClr val="000000"/>
                </a:solidFill>
                <a:latin typeface="Arial"/>
                <a:ea typeface="Arial"/>
                <a:cs typeface="Arial"/>
                <a:sym typeface="Arial"/>
              </a:rPr>
              <a:t>Universal Design </a:t>
            </a:r>
            <a:r>
              <a:rPr b="0" i="0" lang="en-US" sz="4000" u="none" cap="none" strike="noStrike">
                <a:solidFill>
                  <a:srgbClr val="000000"/>
                </a:solidFill>
                <a:latin typeface="Arial"/>
                <a:ea typeface="Arial"/>
                <a:cs typeface="Arial"/>
                <a:sym typeface="Arial"/>
              </a:rPr>
              <a:t>approach</a:t>
            </a:r>
            <a:r>
              <a:rPr b="1" i="0" lang="en-US" sz="4000" u="none" cap="none" strike="noStrike">
                <a:solidFill>
                  <a:srgbClr val="000000"/>
                </a:solidFill>
                <a:latin typeface="Arial"/>
                <a:ea typeface="Arial"/>
                <a:cs typeface="Arial"/>
                <a:sym typeface="Arial"/>
              </a:rPr>
              <a:t>. </a:t>
            </a:r>
            <a:r>
              <a:rPr b="0" i="0" lang="en-US" sz="4000" u="none" cap="none" strike="noStrike">
                <a:solidFill>
                  <a:srgbClr val="000000"/>
                </a:solidFill>
                <a:latin typeface="Arial"/>
                <a:ea typeface="Arial"/>
                <a:cs typeface="Arial"/>
                <a:sym typeface="Arial"/>
              </a:rPr>
              <a:t>This type of support puts the emphasis on making the learning environment a seamless and unobtrusive place for all students, both with and without disabilities. Universal design helps to bring diverse learning styles and perspectives into the classroom and campus environment. While disability-related symptoms and barriers are real, a Universal Design approach embraces opportunities to focus on all students’ strengths, rather than problematizing symptoms and deficits.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For more information, see the CAST Universal Design Resource: </a:t>
            </a:r>
            <a:r>
              <a:rPr b="0" i="0" lang="en-US" sz="4000" u="sng" cap="none" strike="noStrike">
                <a:solidFill>
                  <a:schemeClr val="hlink"/>
                </a:solidFill>
                <a:latin typeface="Arial"/>
                <a:ea typeface="Arial"/>
                <a:cs typeface="Arial"/>
                <a:sym typeface="Arial"/>
                <a:hlinkClick r:id="rId4"/>
              </a:rPr>
              <a:t>cast.org</a:t>
            </a:r>
            <a:endParaRPr b="0" i="0" sz="1400" u="none" cap="none" strike="noStrike">
              <a:solidFill>
                <a:srgbClr val="000000"/>
              </a:solidFill>
              <a:latin typeface="Arial"/>
              <a:ea typeface="Arial"/>
              <a:cs typeface="Arial"/>
              <a:sym typeface="Arial"/>
            </a:endParaRPr>
          </a:p>
        </p:txBody>
      </p:sp>
      <p:pic>
        <p:nvPicPr>
          <p:cNvPr descr="Pratt logo" id="332" name="Google Shape;332;p53"/>
          <p:cNvPicPr preferRelativeResize="0"/>
          <p:nvPr/>
        </p:nvPicPr>
        <p:blipFill rotWithShape="1">
          <a:blip r:embed="rId5">
            <a:alphaModFix/>
          </a:blip>
          <a:srcRect b="0" l="0" r="0" t="0"/>
          <a:stretch/>
        </p:blipFill>
        <p:spPr>
          <a:xfrm>
            <a:off x="19283522" y="11285120"/>
            <a:ext cx="2451371" cy="129426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pic>
        <p:nvPicPr>
          <p:cNvPr descr="Pratt campus in springtime" id="337" name="Google Shape;337;p54"/>
          <p:cNvPicPr preferRelativeResize="0"/>
          <p:nvPr/>
        </p:nvPicPr>
        <p:blipFill rotWithShape="1">
          <a:blip r:embed="rId3">
            <a:alphaModFix/>
          </a:blip>
          <a:srcRect b="7803" l="0" r="0" t="7803"/>
          <a:stretch/>
        </p:blipFill>
        <p:spPr>
          <a:xfrm>
            <a:off x="0" y="463"/>
            <a:ext cx="24384000" cy="13715073"/>
          </a:xfrm>
          <a:prstGeom prst="rect">
            <a:avLst/>
          </a:prstGeom>
          <a:noFill/>
          <a:ln>
            <a:noFill/>
          </a:ln>
        </p:spPr>
      </p:pic>
      <p:sp>
        <p:nvSpPr>
          <p:cNvPr id="338" name="Google Shape;338;p54"/>
          <p:cNvSpPr/>
          <p:nvPr/>
        </p:nvSpPr>
        <p:spPr>
          <a:xfrm>
            <a:off x="2520176" y="-15985"/>
            <a:ext cx="19313912" cy="126710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9" name="Google Shape;339;p54"/>
          <p:cNvSpPr txBox="1"/>
          <p:nvPr>
            <p:ph idx="4294967295" type="title"/>
          </p:nvPr>
        </p:nvSpPr>
        <p:spPr>
          <a:xfrm>
            <a:off x="4370768" y="515155"/>
            <a:ext cx="15583709" cy="1107996"/>
          </a:xfrm>
          <a:prstGeom prst="rect">
            <a:avLst/>
          </a:prstGeom>
          <a:noFill/>
          <a:ln>
            <a:noFill/>
          </a:ln>
        </p:spPr>
        <p:txBody>
          <a:bodyPr anchorCtr="0" anchor="t" bIns="45700" lIns="91425" spcFirstLastPara="1" rIns="91425" wrap="square" tIns="45700">
            <a:spAutoFit/>
          </a:bodyPr>
          <a:lstStyle/>
          <a:p>
            <a:pPr indent="0" lvl="0" marL="0" rtl="0" algn="ctr">
              <a:lnSpc>
                <a:spcPct val="1000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Faculty Best Practices </a:t>
            </a:r>
            <a:r>
              <a:rPr b="1" lang="en-US" sz="4000">
                <a:solidFill>
                  <a:srgbClr val="000000"/>
                </a:solidFill>
                <a:latin typeface="Arial"/>
                <a:ea typeface="Arial"/>
                <a:cs typeface="Arial"/>
                <a:sym typeface="Arial"/>
              </a:rPr>
              <a:t>(continued pt.3)</a:t>
            </a:r>
            <a:endParaRPr b="0" i="0" sz="4000" u="none" cap="none" strike="noStrike">
              <a:solidFill>
                <a:srgbClr val="000000"/>
              </a:solidFill>
              <a:latin typeface="Arial"/>
              <a:ea typeface="Arial"/>
              <a:cs typeface="Arial"/>
              <a:sym typeface="Arial"/>
            </a:endParaRPr>
          </a:p>
        </p:txBody>
      </p:sp>
      <p:sp>
        <p:nvSpPr>
          <p:cNvPr id="340" name="Google Shape;340;p54"/>
          <p:cNvSpPr txBox="1"/>
          <p:nvPr/>
        </p:nvSpPr>
        <p:spPr>
          <a:xfrm>
            <a:off x="3026535" y="2157210"/>
            <a:ext cx="18288000" cy="9356408"/>
          </a:xfrm>
          <a:prstGeom prst="rect">
            <a:avLst/>
          </a:prstGeom>
          <a:noFill/>
          <a:ln>
            <a:noFill/>
          </a:ln>
        </p:spPr>
        <p:txBody>
          <a:bodyPr anchorCtr="0" anchor="t" bIns="45700" lIns="91425" spcFirstLastPara="1" rIns="91425" wrap="square" tIns="45700">
            <a:spAutoFit/>
          </a:bodyPr>
          <a:lstStyle/>
          <a:p>
            <a:pPr indent="0" lvl="0" marL="685800" marR="0" rtl="0" algn="l">
              <a:lnSpc>
                <a:spcPct val="100000"/>
              </a:lnSpc>
              <a:spcBef>
                <a:spcPts val="0"/>
              </a:spcBef>
              <a:spcAft>
                <a:spcPts val="0"/>
              </a:spcAft>
              <a:buClr>
                <a:srgbClr val="000000"/>
              </a:buClr>
              <a:buSzPts val="4400"/>
              <a:buFont typeface="Arial"/>
              <a:buNone/>
            </a:pPr>
            <a:r>
              <a:rPr b="0" i="0" lang="en-US" sz="4400" u="none" cap="none" strike="noStrike">
                <a:solidFill>
                  <a:srgbClr val="000000"/>
                </a:solidFill>
                <a:latin typeface="Arial"/>
                <a:ea typeface="Arial"/>
                <a:cs typeface="Arial"/>
                <a:sym typeface="Arial"/>
              </a:rPr>
              <a:t>Faculty should </a:t>
            </a:r>
            <a:r>
              <a:rPr b="1" i="0" lang="en-US" sz="4400" u="none" cap="none" strike="noStrike">
                <a:solidFill>
                  <a:srgbClr val="000000"/>
                </a:solidFill>
                <a:latin typeface="Arial"/>
                <a:ea typeface="Arial"/>
                <a:cs typeface="Arial"/>
                <a:sym typeface="Arial"/>
              </a:rPr>
              <a:t>avoid</a:t>
            </a:r>
            <a:r>
              <a:rPr b="0" i="0" lang="en-US" sz="4400" u="none" cap="none" strike="noStrike">
                <a:solidFill>
                  <a:srgbClr val="000000"/>
                </a:solidFill>
                <a:latin typeface="Arial"/>
                <a:ea typeface="Arial"/>
                <a:cs typeface="Arial"/>
                <a:sym typeface="Arial"/>
              </a:rPr>
              <a:t> these common, but often unintentionally hurtful, verbal microaggressions: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t/>
            </a:r>
            <a:endParaRPr b="1" i="0" sz="4400" u="none" cap="none" strike="noStrike">
              <a:solidFill>
                <a:srgbClr val="000000"/>
              </a:solidFill>
              <a:latin typeface="Arial"/>
              <a:ea typeface="Arial"/>
              <a:cs typeface="Arial"/>
              <a:sym typeface="Arial"/>
            </a:endParaRPr>
          </a:p>
          <a:p>
            <a:pPr indent="-285750" lvl="1" marL="1143000" marR="0" rtl="0" algn="l">
              <a:lnSpc>
                <a:spcPct val="100000"/>
              </a:lnSpc>
              <a:spcBef>
                <a:spcPts val="0"/>
              </a:spcBef>
              <a:spcAft>
                <a:spcPts val="0"/>
              </a:spcAft>
              <a:buClr>
                <a:srgbClr val="000000"/>
              </a:buClr>
              <a:buSzPts val="3400"/>
              <a:buFont typeface="Arial"/>
              <a:buChar char="•"/>
            </a:pPr>
            <a:r>
              <a:rPr b="0" i="0" lang="en-US" sz="3400" u="none" cap="none" strike="noStrike">
                <a:solidFill>
                  <a:srgbClr val="000000"/>
                </a:solidFill>
                <a:latin typeface="Arial"/>
                <a:ea typeface="Arial"/>
                <a:cs typeface="Arial"/>
                <a:sym typeface="Arial"/>
              </a:rPr>
              <a:t>Using the terminology: “suffers from or confined/restricted to a wheelchair”</a:t>
            </a:r>
            <a:endParaRPr b="0" i="0" sz="1400" u="none" cap="none" strike="noStrike">
              <a:solidFill>
                <a:srgbClr val="000000"/>
              </a:solidFill>
              <a:latin typeface="Arial"/>
              <a:ea typeface="Arial"/>
              <a:cs typeface="Arial"/>
              <a:sym typeface="Arial"/>
            </a:endParaRPr>
          </a:p>
          <a:p>
            <a:pPr indent="-209550" lvl="0" marL="114300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p>
            <a:pPr indent="-285750" lvl="1" marL="1143000" marR="0" rtl="0" algn="l">
              <a:lnSpc>
                <a:spcPct val="100000"/>
              </a:lnSpc>
              <a:spcBef>
                <a:spcPts val="0"/>
              </a:spcBef>
              <a:spcAft>
                <a:spcPts val="0"/>
              </a:spcAft>
              <a:buClr>
                <a:srgbClr val="000000"/>
              </a:buClr>
              <a:buSzPts val="3400"/>
              <a:buFont typeface="Arial"/>
              <a:buChar char="•"/>
            </a:pPr>
            <a:r>
              <a:rPr b="0" i="0" lang="en-US" sz="3400" u="none" cap="none" strike="noStrike">
                <a:solidFill>
                  <a:srgbClr val="000000"/>
                </a:solidFill>
                <a:latin typeface="Arial"/>
                <a:ea typeface="Arial"/>
                <a:cs typeface="Arial"/>
                <a:sym typeface="Arial"/>
              </a:rPr>
              <a:t>Referring to “special accommodations” or “accommodated test taker”</a:t>
            </a:r>
            <a:br>
              <a:rPr b="0" i="0" lang="en-US" sz="34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85750" lvl="1" marL="1143000" marR="0" rtl="0" algn="l">
              <a:lnSpc>
                <a:spcPct val="100000"/>
              </a:lnSpc>
              <a:spcBef>
                <a:spcPts val="0"/>
              </a:spcBef>
              <a:spcAft>
                <a:spcPts val="0"/>
              </a:spcAft>
              <a:buClr>
                <a:srgbClr val="000000"/>
              </a:buClr>
              <a:buSzPts val="3400"/>
              <a:buFont typeface="Arial"/>
              <a:buChar char="•"/>
            </a:pPr>
            <a:r>
              <a:rPr b="0" i="0" lang="en-US" sz="3400" u="none" cap="none" strike="noStrike">
                <a:solidFill>
                  <a:srgbClr val="000000"/>
                </a:solidFill>
                <a:latin typeface="Arial"/>
                <a:ea typeface="Arial"/>
                <a:cs typeface="Arial"/>
                <a:sym typeface="Arial"/>
              </a:rPr>
              <a:t>Questioning accommodations, “They are not going to get extra time in the real world”</a:t>
            </a:r>
            <a:endParaRPr b="0" i="0" sz="1400" u="none" cap="none" strike="noStrike">
              <a:solidFill>
                <a:srgbClr val="000000"/>
              </a:solidFill>
              <a:latin typeface="Arial"/>
              <a:ea typeface="Arial"/>
              <a:cs typeface="Arial"/>
              <a:sym typeface="Arial"/>
            </a:endParaRPr>
          </a:p>
          <a:p>
            <a:pPr indent="0" lvl="1" marL="85725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85750" lvl="1" marL="1143000" marR="0" rtl="0" algn="l">
              <a:lnSpc>
                <a:spcPct val="100000"/>
              </a:lnSpc>
              <a:spcBef>
                <a:spcPts val="0"/>
              </a:spcBef>
              <a:spcAft>
                <a:spcPts val="0"/>
              </a:spcAft>
              <a:buClr>
                <a:srgbClr val="000000"/>
              </a:buClr>
              <a:buSzPts val="3400"/>
              <a:buFont typeface="Arial"/>
              <a:buChar char="•"/>
            </a:pPr>
            <a:r>
              <a:rPr b="0" i="0" lang="en-US" sz="3400" u="none" cap="none" strike="noStrike">
                <a:solidFill>
                  <a:srgbClr val="000000"/>
                </a:solidFill>
                <a:latin typeface="Arial"/>
                <a:ea typeface="Arial"/>
                <a:cs typeface="Arial"/>
                <a:sym typeface="Arial"/>
              </a:rPr>
              <a:t>Threats to “out” the student, "If I'm writing you a recommendation letter, I'll need to include the fact that you used accommodations”</a:t>
            </a:r>
            <a:br>
              <a:rPr b="0" i="0" lang="en-US" sz="34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85750" lvl="1" marL="1143000" marR="0" rtl="0" algn="l">
              <a:lnSpc>
                <a:spcPct val="100000"/>
              </a:lnSpc>
              <a:spcBef>
                <a:spcPts val="0"/>
              </a:spcBef>
              <a:spcAft>
                <a:spcPts val="0"/>
              </a:spcAft>
              <a:buClr>
                <a:srgbClr val="000000"/>
              </a:buClr>
              <a:buSzPts val="3400"/>
              <a:buFont typeface="Arial"/>
              <a:buChar char="•"/>
            </a:pPr>
            <a:r>
              <a:rPr b="0" i="0" lang="en-US" sz="3400" u="none" cap="none" strike="noStrike">
                <a:solidFill>
                  <a:srgbClr val="000000"/>
                </a:solidFill>
                <a:latin typeface="Arial"/>
                <a:ea typeface="Arial"/>
                <a:cs typeface="Arial"/>
                <a:sym typeface="Arial"/>
              </a:rPr>
              <a:t>Using commonplace, albeit potentially offensive phrases such as, “the blind leading the blind” or, “don't have a leg to stand on”</a:t>
            </a:r>
            <a:endParaRPr b="0" i="0" sz="1400" u="none" cap="none" strike="noStrike">
              <a:solidFill>
                <a:srgbClr val="000000"/>
              </a:solidFill>
              <a:latin typeface="Arial"/>
              <a:ea typeface="Arial"/>
              <a:cs typeface="Arial"/>
              <a:sym typeface="Arial"/>
            </a:endParaRPr>
          </a:p>
          <a:p>
            <a:pPr indent="0" lvl="1" marL="85725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85750" lvl="1" marL="1143000" marR="0" rtl="0" algn="l">
              <a:lnSpc>
                <a:spcPct val="100000"/>
              </a:lnSpc>
              <a:spcBef>
                <a:spcPts val="0"/>
              </a:spcBef>
              <a:spcAft>
                <a:spcPts val="0"/>
              </a:spcAft>
              <a:buClr>
                <a:srgbClr val="000000"/>
              </a:buClr>
              <a:buSzPts val="3400"/>
              <a:buFont typeface="Arial"/>
              <a:buChar char="•"/>
            </a:pPr>
            <a:r>
              <a:rPr b="0" i="0" lang="en-US" sz="3400" u="none" cap="none" strike="noStrike">
                <a:solidFill>
                  <a:srgbClr val="000000"/>
                </a:solidFill>
                <a:latin typeface="Arial"/>
                <a:ea typeface="Arial"/>
                <a:cs typeface="Arial"/>
                <a:sym typeface="Arial"/>
              </a:rPr>
              <a:t>Attempting to communicate that you “get it,” ”I'm totally OCD about my files!”</a:t>
            </a:r>
            <a:endParaRPr b="0" i="0" sz="1400" u="none" cap="none" strike="noStrike">
              <a:solidFill>
                <a:srgbClr val="000000"/>
              </a:solidFill>
              <a:latin typeface="Arial"/>
              <a:ea typeface="Arial"/>
              <a:cs typeface="Arial"/>
              <a:sym typeface="Arial"/>
            </a:endParaRPr>
          </a:p>
          <a:p>
            <a:pPr indent="0" lvl="1" marL="85725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85750" lvl="1" marL="1143000" marR="0" rtl="0" algn="l">
              <a:lnSpc>
                <a:spcPct val="100000"/>
              </a:lnSpc>
              <a:spcBef>
                <a:spcPts val="0"/>
              </a:spcBef>
              <a:spcAft>
                <a:spcPts val="0"/>
              </a:spcAft>
              <a:buClr>
                <a:srgbClr val="000000"/>
              </a:buClr>
              <a:buSzPts val="3400"/>
              <a:buFont typeface="Arial"/>
              <a:buChar char="•"/>
            </a:pPr>
            <a:r>
              <a:rPr b="0" i="0" lang="en-US" sz="3400" u="none" cap="none" strike="noStrike">
                <a:solidFill>
                  <a:srgbClr val="000000"/>
                </a:solidFill>
                <a:latin typeface="Arial"/>
                <a:ea typeface="Arial"/>
                <a:cs typeface="Arial"/>
                <a:sym typeface="Arial"/>
              </a:rPr>
              <a:t>Minimizing: “You have a disability? Which one? It must be mild!”</a:t>
            </a:r>
            <a:br>
              <a:rPr b="0" i="0" lang="en-US" sz="34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85750" lvl="1" marL="1143000" marR="0" rtl="0" algn="l">
              <a:lnSpc>
                <a:spcPct val="100000"/>
              </a:lnSpc>
              <a:spcBef>
                <a:spcPts val="0"/>
              </a:spcBef>
              <a:spcAft>
                <a:spcPts val="0"/>
              </a:spcAft>
              <a:buClr>
                <a:srgbClr val="000000"/>
              </a:buClr>
              <a:buSzPts val="3400"/>
              <a:buFont typeface="Arial"/>
              <a:buChar char="•"/>
            </a:pPr>
            <a:r>
              <a:rPr b="0" i="0" lang="en-US" sz="3400" u="none" cap="none" strike="noStrike">
                <a:solidFill>
                  <a:srgbClr val="000000"/>
                </a:solidFill>
                <a:latin typeface="Arial"/>
                <a:ea typeface="Arial"/>
                <a:cs typeface="Arial"/>
                <a:sym typeface="Arial"/>
              </a:rPr>
              <a:t>Challenging: “You don't have a disability. You're too bright”</a:t>
            </a:r>
            <a:br>
              <a:rPr b="0" i="0" lang="en-US" sz="34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85750" lvl="1" marL="1143000" marR="0" rtl="0" algn="l">
              <a:lnSpc>
                <a:spcPct val="100000"/>
              </a:lnSpc>
              <a:spcBef>
                <a:spcPts val="0"/>
              </a:spcBef>
              <a:spcAft>
                <a:spcPts val="0"/>
              </a:spcAft>
              <a:buClr>
                <a:srgbClr val="000000"/>
              </a:buClr>
              <a:buSzPts val="3400"/>
              <a:buFont typeface="Arial"/>
              <a:buChar char="•"/>
            </a:pPr>
            <a:r>
              <a:rPr b="0" i="0" lang="en-US" sz="3400" u="none" cap="none" strike="noStrike">
                <a:solidFill>
                  <a:srgbClr val="000000"/>
                </a:solidFill>
                <a:latin typeface="Arial"/>
                <a:ea typeface="Arial"/>
                <a:cs typeface="Arial"/>
                <a:sym typeface="Arial"/>
              </a:rPr>
              <a:t>Congratulating students for not needing their accommodations</a:t>
            </a:r>
            <a:endParaRPr b="0" i="0" sz="1400" u="none" cap="none" strike="noStrike">
              <a:solidFill>
                <a:srgbClr val="000000"/>
              </a:solidFill>
              <a:latin typeface="Arial"/>
              <a:ea typeface="Arial"/>
              <a:cs typeface="Arial"/>
              <a:sym typeface="Arial"/>
            </a:endParaRPr>
          </a:p>
        </p:txBody>
      </p:sp>
      <p:pic>
        <p:nvPicPr>
          <p:cNvPr descr="Pratt logo" id="341" name="Google Shape;341;p54"/>
          <p:cNvPicPr preferRelativeResize="0"/>
          <p:nvPr/>
        </p:nvPicPr>
        <p:blipFill rotWithShape="1">
          <a:blip r:embed="rId4">
            <a:alphaModFix/>
          </a:blip>
          <a:srcRect b="0" l="0" r="0" t="0"/>
          <a:stretch/>
        </p:blipFill>
        <p:spPr>
          <a:xfrm>
            <a:off x="19266246" y="11220726"/>
            <a:ext cx="2451371" cy="129426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pic>
        <p:nvPicPr>
          <p:cNvPr descr="Two students standing by outdoor sculpture in springtime" id="346" name="Google Shape;346;p55"/>
          <p:cNvPicPr preferRelativeResize="0"/>
          <p:nvPr/>
        </p:nvPicPr>
        <p:blipFill rotWithShape="1">
          <a:blip r:embed="rId3">
            <a:alphaModFix/>
          </a:blip>
          <a:srcRect b="0" l="0" r="0" t="15627"/>
          <a:stretch/>
        </p:blipFill>
        <p:spPr>
          <a:xfrm>
            <a:off x="1384479" y="1984"/>
            <a:ext cx="24384000" cy="13712032"/>
          </a:xfrm>
          <a:prstGeom prst="rect">
            <a:avLst/>
          </a:prstGeom>
          <a:noFill/>
          <a:ln>
            <a:noFill/>
          </a:ln>
        </p:spPr>
      </p:pic>
      <p:sp>
        <p:nvSpPr>
          <p:cNvPr id="347" name="Google Shape;347;p55"/>
          <p:cNvSpPr/>
          <p:nvPr/>
        </p:nvSpPr>
        <p:spPr>
          <a:xfrm>
            <a:off x="0" y="0"/>
            <a:ext cx="25792454" cy="2382591"/>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348" name="Google Shape;348;p55"/>
          <p:cNvGrpSpPr/>
          <p:nvPr/>
        </p:nvGrpSpPr>
        <p:grpSpPr>
          <a:xfrm>
            <a:off x="-14158" y="2350912"/>
            <a:ext cx="11441644" cy="11354870"/>
            <a:chOff x="434662" y="3691665"/>
            <a:chExt cx="11701049" cy="8036272"/>
          </a:xfrm>
        </p:grpSpPr>
        <p:sp>
          <p:nvSpPr>
            <p:cNvPr id="349" name="Google Shape;349;p55"/>
            <p:cNvSpPr/>
            <p:nvPr/>
          </p:nvSpPr>
          <p:spPr>
            <a:xfrm>
              <a:off x="434662" y="3691665"/>
              <a:ext cx="11701049" cy="8036272"/>
            </a:xfrm>
            <a:prstGeom prst="rect">
              <a:avLst/>
            </a:prstGeom>
            <a:solidFill>
              <a:schemeClr val="l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0" name="Google Shape;350;p55"/>
            <p:cNvSpPr txBox="1"/>
            <p:nvPr/>
          </p:nvSpPr>
          <p:spPr>
            <a:xfrm>
              <a:off x="1142545" y="4436682"/>
              <a:ext cx="9970500" cy="6274500"/>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0" lIns="0" spcFirstLastPara="1" rIns="0" wrap="square" tIns="0">
              <a:spAutoFit/>
            </a:bodyPr>
            <a:lstStyle/>
            <a:p>
              <a:pPr indent="0" lvl="3" marL="0" marR="0" rtl="0" algn="l">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L/AC  understands that ensuring class materials and experiences are fully accessible and universally-designed can be challenging. </a:t>
              </a:r>
              <a:endParaRPr b="0" i="0" sz="1400" u="none" cap="none" strike="noStrike">
                <a:solidFill>
                  <a:srgbClr val="000000"/>
                </a:solidFill>
                <a:latin typeface="Arial"/>
                <a:ea typeface="Arial"/>
                <a:cs typeface="Arial"/>
                <a:sym typeface="Arial"/>
              </a:endParaRPr>
            </a:p>
            <a:p>
              <a:pPr indent="0" lvl="3"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0" lvl="3" marL="0" marR="0" rtl="0" algn="l">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L/AC serves as a resource to faculty in both interpreting accommodation letters and helping to build the most accessible and disability-inclusive class experiences. </a:t>
              </a:r>
              <a:endParaRPr b="0" i="0" sz="1400" u="none" cap="none" strike="noStrike">
                <a:solidFill>
                  <a:srgbClr val="000000"/>
                </a:solidFill>
                <a:latin typeface="Arial"/>
                <a:ea typeface="Arial"/>
                <a:cs typeface="Arial"/>
                <a:sym typeface="Arial"/>
              </a:endParaRPr>
            </a:p>
            <a:p>
              <a:pPr indent="0" lvl="3"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0" lvl="3" marL="0" marR="0" rtl="0" algn="l">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Please view videos and additional materials on Pratt’s Accessibility Webpage: </a:t>
              </a:r>
              <a:br>
                <a:rPr b="0" i="0" lang="en-US" sz="3600" u="none" cap="none" strike="noStrike">
                  <a:solidFill>
                    <a:srgbClr val="000000"/>
                  </a:solidFill>
                  <a:latin typeface="Arial"/>
                  <a:ea typeface="Arial"/>
                  <a:cs typeface="Arial"/>
                  <a:sym typeface="Arial"/>
                </a:rPr>
              </a:br>
              <a:r>
                <a:rPr b="0" i="0" lang="en-US" sz="3600" u="sng" cap="none" strike="noStrike">
                  <a:solidFill>
                    <a:srgbClr val="1155CC"/>
                  </a:solidFill>
                  <a:latin typeface="Arial"/>
                  <a:ea typeface="Arial"/>
                  <a:cs typeface="Arial"/>
                  <a:sym typeface="Arial"/>
                  <a:hlinkClick r:id="rId4">
                    <a:extLst>
                      <a:ext uri="{A12FA001-AC4F-418D-AE19-62706E023703}">
                        <ahyp:hlinkClr val="tx"/>
                      </a:ext>
                    </a:extLst>
                  </a:hlinkClick>
                </a:rPr>
                <a:t>https://www.pratt.edu/about/accessibility/</a:t>
              </a:r>
              <a:br>
                <a:rPr b="0" i="0" lang="en-US" sz="3600" u="none" cap="none" strike="noStrike">
                  <a:solidFill>
                    <a:srgbClr val="1155CC"/>
                  </a:solidFill>
                  <a:latin typeface="Arial"/>
                  <a:ea typeface="Arial"/>
                  <a:cs typeface="Arial"/>
                  <a:sym typeface="Arial"/>
                </a:rPr>
              </a:br>
              <a:br>
                <a:rPr b="0" i="0" lang="en-US" sz="3600" u="none" cap="none" strike="noStrike">
                  <a:solidFill>
                    <a:srgbClr val="000000"/>
                  </a:solidFill>
                  <a:latin typeface="Arial"/>
                  <a:ea typeface="Arial"/>
                  <a:cs typeface="Arial"/>
                  <a:sym typeface="Arial"/>
                </a:rPr>
              </a:br>
              <a:r>
                <a:rPr b="0" i="0" lang="en-US" sz="3600" u="none" cap="none" strike="noStrike">
                  <a:solidFill>
                    <a:srgbClr val="000000"/>
                  </a:solidFill>
                  <a:latin typeface="Arial"/>
                  <a:ea typeface="Arial"/>
                  <a:cs typeface="Arial"/>
                  <a:sym typeface="Arial"/>
                </a:rPr>
                <a:t>Faculty can also use Kaltura: </a:t>
              </a:r>
              <a:br>
                <a:rPr b="0" i="0" lang="en-US" sz="3600" u="none" cap="none" strike="noStrike">
                  <a:solidFill>
                    <a:srgbClr val="000000"/>
                  </a:solidFill>
                  <a:latin typeface="Arial"/>
                  <a:ea typeface="Arial"/>
                  <a:cs typeface="Arial"/>
                  <a:sym typeface="Arial"/>
                </a:rPr>
              </a:br>
              <a:r>
                <a:rPr b="0" i="0" lang="en-US" sz="3600" u="sng" cap="none" strike="noStrike">
                  <a:solidFill>
                    <a:srgbClr val="1155CC"/>
                  </a:solidFill>
                  <a:latin typeface="Arial"/>
                  <a:ea typeface="Arial"/>
                  <a:cs typeface="Arial"/>
                  <a:sym typeface="Arial"/>
                  <a:hlinkClick r:id="rId5">
                    <a:extLst>
                      <a:ext uri="{A12FA001-AC4F-418D-AE19-62706E023703}">
                        <ahyp:hlinkClr val="tx"/>
                      </a:ext>
                    </a:extLst>
                  </a:hlinkClick>
                </a:rPr>
                <a:t>https://www.pratt.edu/about/offices/information-technology/kaltura-personal-capture/</a:t>
              </a:r>
              <a:endParaRPr b="0" i="0" sz="3600" u="none" cap="none" strike="noStrike">
                <a:solidFill>
                  <a:srgbClr val="1155CC"/>
                </a:solidFill>
                <a:latin typeface="Arial"/>
                <a:ea typeface="Arial"/>
                <a:cs typeface="Arial"/>
                <a:sym typeface="Arial"/>
              </a:endParaRPr>
            </a:p>
          </p:txBody>
        </p:sp>
      </p:grpSp>
      <p:sp>
        <p:nvSpPr>
          <p:cNvPr id="351" name="Google Shape;351;p55"/>
          <p:cNvSpPr txBox="1"/>
          <p:nvPr>
            <p:ph idx="4294967295" type="title"/>
          </p:nvPr>
        </p:nvSpPr>
        <p:spPr>
          <a:xfrm>
            <a:off x="-915" y="-22690"/>
            <a:ext cx="20230134" cy="2669192"/>
          </a:xfrm>
          <a:prstGeom prst="rect">
            <a:avLst/>
          </a:prstGeom>
          <a:noFill/>
          <a:ln>
            <a:noFill/>
          </a:ln>
        </p:spPr>
        <p:txBody>
          <a:bodyPr anchorCtr="0" anchor="t" bIns="762000" lIns="762000" spcFirstLastPara="1" rIns="762000" wrap="square" tIns="762000">
            <a:spAutoFit/>
          </a:bodyPr>
          <a:lstStyle/>
          <a:p>
            <a:pPr indent="0" lvl="0" marL="0" marR="0" rtl="0" algn="l">
              <a:lnSpc>
                <a:spcPct val="1125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Creating an Accessible Class Experience </a:t>
            </a:r>
            <a:endParaRPr b="0" i="0" sz="6500" u="none" cap="none" strike="noStrike">
              <a:solidFill>
                <a:srgbClr val="000000"/>
              </a:solidFill>
              <a:latin typeface="Arial"/>
              <a:ea typeface="Arial"/>
              <a:cs typeface="Arial"/>
              <a:sym typeface="Arial"/>
            </a:endParaRPr>
          </a:p>
        </p:txBody>
      </p:sp>
      <p:pic>
        <p:nvPicPr>
          <p:cNvPr descr="Pratt logo" id="352" name="Google Shape;352;p55"/>
          <p:cNvPicPr preferRelativeResize="0"/>
          <p:nvPr/>
        </p:nvPicPr>
        <p:blipFill rotWithShape="1">
          <a:blip r:embed="rId6">
            <a:alphaModFix/>
          </a:blip>
          <a:srcRect b="0" l="0" r="0" t="0"/>
          <a:stretch/>
        </p:blipFill>
        <p:spPr>
          <a:xfrm>
            <a:off x="8610130" y="12187403"/>
            <a:ext cx="2743200" cy="144018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10"/>
          <p:cNvSpPr/>
          <p:nvPr/>
        </p:nvSpPr>
        <p:spPr>
          <a:xfrm>
            <a:off x="0" y="0"/>
            <a:ext cx="24414369" cy="2382591"/>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8" name="Google Shape;358;p10"/>
          <p:cNvSpPr txBox="1"/>
          <p:nvPr>
            <p:ph idx="4294967295" type="title"/>
          </p:nvPr>
        </p:nvSpPr>
        <p:spPr>
          <a:xfrm>
            <a:off x="733413" y="721957"/>
            <a:ext cx="22884975" cy="1130309"/>
          </a:xfrm>
          <a:prstGeom prst="rect">
            <a:avLst/>
          </a:prstGeom>
          <a:noFill/>
          <a:ln>
            <a:noFill/>
          </a:ln>
        </p:spPr>
        <p:txBody>
          <a:bodyPr anchorCtr="0" anchor="t" bIns="0" lIns="0" spcFirstLastPara="1" rIns="0" wrap="square" tIns="0">
            <a:spAutoFit/>
          </a:bodyPr>
          <a:lstStyle/>
          <a:p>
            <a:pPr indent="0" lvl="0" marL="0" marR="0" rtl="0" algn="l">
              <a:lnSpc>
                <a:spcPct val="1125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Technology &amp; Tools at L/AC</a:t>
            </a:r>
            <a:endParaRPr b="0" i="0" sz="6500" u="none" cap="none" strike="noStrike">
              <a:solidFill>
                <a:srgbClr val="000000"/>
              </a:solidFill>
              <a:latin typeface="Arial"/>
              <a:ea typeface="Arial"/>
              <a:cs typeface="Arial"/>
              <a:sym typeface="Arial"/>
            </a:endParaRPr>
          </a:p>
        </p:txBody>
      </p:sp>
      <p:sp>
        <p:nvSpPr>
          <p:cNvPr id="359" name="Google Shape;359;p10"/>
          <p:cNvSpPr txBox="1"/>
          <p:nvPr/>
        </p:nvSpPr>
        <p:spPr>
          <a:xfrm>
            <a:off x="734098" y="3104548"/>
            <a:ext cx="21183044" cy="20313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rgbClr val="000000"/>
                </a:solidFill>
                <a:latin typeface="Arial"/>
                <a:ea typeface="Arial"/>
                <a:cs typeface="Arial"/>
                <a:sym typeface="Arial"/>
              </a:rPr>
              <a:t>L/AC encourages and endorses the exploration of technology and different tools </a:t>
            </a:r>
            <a:br>
              <a:rPr b="0" i="0" lang="en-US" sz="4400" u="none" cap="none" strike="noStrike">
                <a:solidFill>
                  <a:srgbClr val="000000"/>
                </a:solidFill>
                <a:latin typeface="Arial"/>
                <a:ea typeface="Arial"/>
                <a:cs typeface="Arial"/>
                <a:sym typeface="Arial"/>
              </a:rPr>
            </a:br>
            <a:r>
              <a:rPr b="0" i="0" lang="en-US" sz="4400" u="none" cap="none" strike="noStrike">
                <a:solidFill>
                  <a:srgbClr val="000000"/>
                </a:solidFill>
                <a:latin typeface="Arial"/>
                <a:ea typeface="Arial"/>
                <a:cs typeface="Arial"/>
                <a:sym typeface="Arial"/>
              </a:rPr>
              <a:t>for assisting with a student’s disability-related needs. Some commonly used technologies available from L/AC are:</a:t>
            </a:r>
            <a:endParaRPr b="0" i="0" sz="1400" u="none" cap="none" strike="noStrike">
              <a:solidFill>
                <a:srgbClr val="000000"/>
              </a:solidFill>
              <a:latin typeface="Arial"/>
              <a:ea typeface="Arial"/>
              <a:cs typeface="Arial"/>
              <a:sym typeface="Arial"/>
            </a:endParaRPr>
          </a:p>
        </p:txBody>
      </p:sp>
      <p:sp>
        <p:nvSpPr>
          <p:cNvPr id="360" name="Google Shape;360;p10"/>
          <p:cNvSpPr txBox="1"/>
          <p:nvPr/>
        </p:nvSpPr>
        <p:spPr>
          <a:xfrm>
            <a:off x="1576477" y="6453056"/>
            <a:ext cx="9299087" cy="4308872"/>
          </a:xfrm>
          <a:prstGeom prst="rect">
            <a:avLst/>
          </a:prstGeom>
          <a:noFill/>
          <a:ln>
            <a:noFill/>
          </a:ln>
        </p:spPr>
        <p:txBody>
          <a:bodyPr anchorCtr="0" anchor="t" bIns="0" lIns="0" spcFirstLastPara="1" rIns="0" wrap="square" tIns="0">
            <a:spAutoFit/>
          </a:bodyPr>
          <a:lstStyle/>
          <a:p>
            <a:pPr indent="-571500" lvl="0" marL="571500" marR="0" rtl="0" algn="l">
              <a:lnSpc>
                <a:spcPct val="100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SmartPens</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iPads w/ Assistive Apps</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Grammarly Software</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Audio Recorders</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Text-to-Speech Software</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Alternative Text Services ​</a:t>
            </a:r>
            <a:endParaRPr b="0" i="0" sz="4000" u="none" cap="none" strike="noStrike">
              <a:solidFill>
                <a:srgbClr val="000000"/>
              </a:solidFill>
              <a:latin typeface="Arial"/>
              <a:ea typeface="Arial"/>
              <a:cs typeface="Arial"/>
              <a:sym typeface="Arial"/>
            </a:endParaRPr>
          </a:p>
          <a:p>
            <a:pPr indent="-174625" lvl="0" marL="571500" marR="0" rtl="0" algn="l">
              <a:lnSpc>
                <a:spcPct val="100000"/>
              </a:lnSpc>
              <a:spcBef>
                <a:spcPts val="0"/>
              </a:spcBef>
              <a:spcAft>
                <a:spcPts val="0"/>
              </a:spcAft>
              <a:buClr>
                <a:srgbClr val="000000"/>
              </a:buClr>
              <a:buSzPts val="6250"/>
              <a:buFont typeface="Arial"/>
              <a:buNone/>
            </a:pPr>
            <a:r>
              <a:t/>
            </a:r>
            <a:endParaRPr b="0" i="0" sz="4000" u="none" cap="none" strike="noStrike">
              <a:solidFill>
                <a:srgbClr val="000000"/>
              </a:solidFill>
              <a:latin typeface="Arial"/>
              <a:ea typeface="Arial"/>
              <a:cs typeface="Arial"/>
              <a:sym typeface="Arial"/>
            </a:endParaRPr>
          </a:p>
        </p:txBody>
      </p:sp>
      <p:sp>
        <p:nvSpPr>
          <p:cNvPr id="361" name="Google Shape;361;p10"/>
          <p:cNvSpPr txBox="1"/>
          <p:nvPr/>
        </p:nvSpPr>
        <p:spPr>
          <a:xfrm>
            <a:off x="11268673" y="6455535"/>
            <a:ext cx="13818525" cy="3785652"/>
          </a:xfrm>
          <a:prstGeom prst="rect">
            <a:avLst/>
          </a:prstGeom>
          <a:noFill/>
          <a:ln>
            <a:noFill/>
          </a:ln>
        </p:spPr>
        <p:txBody>
          <a:bodyPr anchorCtr="0" anchor="t" bIns="45700" lIns="91425" spcFirstLastPara="1" rIns="91425" wrap="square" tIns="45700">
            <a:spAutoFit/>
          </a:bodyPr>
          <a:lstStyle/>
          <a:p>
            <a:pPr indent="-571500" lvl="0" marL="571500" marR="0" rtl="0" algn="l">
              <a:lnSpc>
                <a:spcPct val="100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Accessible Communication </a:t>
            </a:r>
            <a:endParaRPr b="0" i="0" sz="40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Services (captioning tools, CART/ASL)​</a:t>
            </a:r>
            <a:endParaRPr b="0" i="0" sz="40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Noise-canceling headphones​</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Telepresence Robots for Remote Attendance </a:t>
            </a:r>
            <a:br>
              <a:rPr b="0" i="0" lang="en-US" sz="4000" u="none" cap="none" strike="noStrike">
                <a:solidFill>
                  <a:srgbClr val="000000"/>
                </a:solidFill>
                <a:latin typeface="Arial"/>
                <a:ea typeface="Arial"/>
                <a:cs typeface="Arial"/>
                <a:sym typeface="Arial"/>
              </a:rPr>
            </a:br>
            <a:r>
              <a:rPr b="0" i="0" lang="en-US" sz="4000" u="none" cap="none" strike="noStrike">
                <a:solidFill>
                  <a:srgbClr val="000000"/>
                </a:solidFill>
                <a:latin typeface="Arial"/>
                <a:ea typeface="Arial"/>
                <a:cs typeface="Arial"/>
                <a:sym typeface="Arial"/>
              </a:rPr>
              <a:t>&amp; Learning (Kubi)</a:t>
            </a:r>
            <a:endParaRPr b="0" i="0" sz="4000" u="none" cap="none" strike="noStrike">
              <a:solidFill>
                <a:srgbClr val="000000"/>
              </a:solidFill>
              <a:latin typeface="Arial"/>
              <a:ea typeface="Arial"/>
              <a:cs typeface="Arial"/>
              <a:sym typeface="Arial"/>
            </a:endParaRPr>
          </a:p>
          <a:p>
            <a:pPr indent="-317500" lvl="0" marL="571500" marR="0" rtl="0" algn="l">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Arial"/>
              <a:ea typeface="Arial"/>
              <a:cs typeface="Arial"/>
              <a:sym typeface="Arial"/>
            </a:endParaRPr>
          </a:p>
        </p:txBody>
      </p:sp>
      <p:pic>
        <p:nvPicPr>
          <p:cNvPr descr="Pratt logo" id="362" name="Google Shape;362;p10"/>
          <p:cNvPicPr preferRelativeResize="0"/>
          <p:nvPr/>
        </p:nvPicPr>
        <p:blipFill rotWithShape="1">
          <a:blip r:embed="rId3">
            <a:alphaModFix/>
          </a:blip>
          <a:srcRect b="0" l="0" r="0" t="0"/>
          <a:stretch/>
        </p:blipFill>
        <p:spPr>
          <a:xfrm>
            <a:off x="21376313" y="12074713"/>
            <a:ext cx="2743200" cy="144018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6" name="Shape 106"/>
        <p:cNvGrpSpPr/>
        <p:nvPr/>
      </p:nvGrpSpPr>
      <p:grpSpPr>
        <a:xfrm>
          <a:off x="0" y="0"/>
          <a:ext cx="0" cy="0"/>
          <a:chOff x="0" y="0"/>
          <a:chExt cx="0" cy="0"/>
        </a:xfrm>
      </p:grpSpPr>
      <p:sp>
        <p:nvSpPr>
          <p:cNvPr id="107" name="Google Shape;107;p20"/>
          <p:cNvSpPr/>
          <p:nvPr/>
        </p:nvSpPr>
        <p:spPr>
          <a:xfrm>
            <a:off x="-118" y="-5699"/>
            <a:ext cx="16817277" cy="2007450"/>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8" name="Google Shape;108;p20"/>
          <p:cNvSpPr txBox="1"/>
          <p:nvPr>
            <p:ph idx="4294967295" type="title"/>
          </p:nvPr>
        </p:nvSpPr>
        <p:spPr>
          <a:xfrm>
            <a:off x="749470" y="565656"/>
            <a:ext cx="8004180" cy="863313"/>
          </a:xfrm>
          <a:prstGeom prst="rect">
            <a:avLst/>
          </a:prstGeom>
          <a:noFill/>
          <a:ln>
            <a:noFill/>
          </a:ln>
        </p:spPr>
        <p:txBody>
          <a:bodyPr anchorCtr="0" anchor="t" bIns="0" lIns="0" spcFirstLastPara="1" rIns="0" wrap="square" tIns="0">
            <a:spAutoFit/>
          </a:bodyPr>
          <a:lstStyle/>
          <a:p>
            <a:pPr indent="0" lvl="0" marL="0" marR="0" rtl="0" algn="l">
              <a:lnSpc>
                <a:spcPct val="85000"/>
              </a:lnSpc>
              <a:spcBef>
                <a:spcPts val="0"/>
              </a:spcBef>
              <a:spcAft>
                <a:spcPts val="0"/>
              </a:spcAft>
              <a:buClr>
                <a:srgbClr val="000000"/>
              </a:buClr>
              <a:buSzPts val="6600"/>
              <a:buFont typeface="Arial"/>
              <a:buNone/>
            </a:pPr>
            <a:r>
              <a:rPr b="1" i="0" lang="en-US" sz="6600" u="none" cap="none" strike="noStrike">
                <a:solidFill>
                  <a:schemeClr val="dk1"/>
                </a:solidFill>
                <a:latin typeface="Arial"/>
                <a:ea typeface="Arial"/>
                <a:cs typeface="Arial"/>
                <a:sym typeface="Arial"/>
              </a:rPr>
              <a:t>Contents</a:t>
            </a:r>
            <a:endParaRPr b="0" i="0" sz="1400" u="none" cap="none" strike="noStrike">
              <a:solidFill>
                <a:srgbClr val="000000"/>
              </a:solidFill>
              <a:latin typeface="Arial"/>
              <a:ea typeface="Arial"/>
              <a:cs typeface="Arial"/>
              <a:sym typeface="Arial"/>
            </a:endParaRPr>
          </a:p>
        </p:txBody>
      </p:sp>
      <p:sp>
        <p:nvSpPr>
          <p:cNvPr id="109" name="Google Shape;109;p20"/>
          <p:cNvSpPr txBox="1"/>
          <p:nvPr/>
        </p:nvSpPr>
        <p:spPr>
          <a:xfrm>
            <a:off x="973822" y="2617704"/>
            <a:ext cx="14869395" cy="9250033"/>
          </a:xfrm>
          <a:prstGeom prst="rect">
            <a:avLst/>
          </a:prstGeom>
          <a:noFill/>
          <a:ln>
            <a:noFill/>
          </a:ln>
        </p:spPr>
        <p:txBody>
          <a:bodyPr anchorCtr="0" anchor="t" bIns="45700" lIns="91425" spcFirstLastPara="1" rIns="91425" wrap="square" tIns="45700">
            <a:spAutoFit/>
          </a:bodyPr>
          <a:lstStyle/>
          <a:p>
            <a:pPr indent="-685800" lvl="0" marL="685800" marR="0" rtl="0" algn="l">
              <a:lnSpc>
                <a:spcPct val="125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Accommodation Process</a:t>
            </a:r>
            <a:endParaRPr b="0" i="0" sz="1400" u="none" cap="none" strike="noStrike">
              <a:solidFill>
                <a:srgbClr val="000000"/>
              </a:solidFill>
              <a:latin typeface="Arial"/>
              <a:ea typeface="Arial"/>
              <a:cs typeface="Arial"/>
              <a:sym typeface="Arial"/>
            </a:endParaRPr>
          </a:p>
          <a:p>
            <a:pPr indent="-685800" lvl="0" marL="685800" marR="0" rtl="0" algn="l">
              <a:lnSpc>
                <a:spcPct val="125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Starfish and AIM</a:t>
            </a:r>
            <a:endParaRPr b="0" i="0" sz="1400" u="none" cap="none" strike="noStrike">
              <a:solidFill>
                <a:srgbClr val="000000"/>
              </a:solidFill>
              <a:latin typeface="Arial"/>
              <a:ea typeface="Arial"/>
              <a:cs typeface="Arial"/>
              <a:sym typeface="Arial"/>
            </a:endParaRPr>
          </a:p>
          <a:p>
            <a:pPr indent="-685800" lvl="0" marL="685800" marR="0" rtl="0" algn="l">
              <a:lnSpc>
                <a:spcPct val="125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Application of Accommodations in the Classroom</a:t>
            </a:r>
            <a:endParaRPr b="0" i="0" sz="1400" u="none" cap="none" strike="noStrike">
              <a:solidFill>
                <a:srgbClr val="000000"/>
              </a:solidFill>
              <a:latin typeface="Arial"/>
              <a:ea typeface="Arial"/>
              <a:cs typeface="Arial"/>
              <a:sym typeface="Arial"/>
            </a:endParaRPr>
          </a:p>
          <a:p>
            <a:pPr indent="-685800" lvl="0" marL="685800" marR="0" rtl="0" algn="l">
              <a:lnSpc>
                <a:spcPct val="125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Disability-Related Absences</a:t>
            </a:r>
            <a:endParaRPr b="0" i="0" sz="1400" u="none" cap="none" strike="noStrike">
              <a:solidFill>
                <a:srgbClr val="000000"/>
              </a:solidFill>
              <a:latin typeface="Arial"/>
              <a:ea typeface="Arial"/>
              <a:cs typeface="Arial"/>
              <a:sym typeface="Arial"/>
            </a:endParaRPr>
          </a:p>
          <a:p>
            <a:pPr indent="-685800" lvl="0" marL="685800" marR="0" rtl="0" algn="l">
              <a:lnSpc>
                <a:spcPct val="125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Deadline Extensions</a:t>
            </a:r>
            <a:endParaRPr b="0" i="0" sz="1400" u="none" cap="none" strike="noStrike">
              <a:solidFill>
                <a:srgbClr val="000000"/>
              </a:solidFill>
              <a:latin typeface="Arial"/>
              <a:ea typeface="Arial"/>
              <a:cs typeface="Arial"/>
              <a:sym typeface="Arial"/>
            </a:endParaRPr>
          </a:p>
          <a:p>
            <a:pPr indent="-685800" lvl="0" marL="685800" marR="0" rtl="0" algn="l">
              <a:lnSpc>
                <a:spcPct val="125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Testing Accommodations</a:t>
            </a:r>
            <a:endParaRPr b="0" i="0" sz="1400" u="none" cap="none" strike="noStrike">
              <a:solidFill>
                <a:srgbClr val="000000"/>
              </a:solidFill>
              <a:latin typeface="Arial"/>
              <a:ea typeface="Arial"/>
              <a:cs typeface="Arial"/>
              <a:sym typeface="Arial"/>
            </a:endParaRPr>
          </a:p>
          <a:p>
            <a:pPr indent="-685800" lvl="0" marL="685800" marR="0" rtl="0" algn="l">
              <a:lnSpc>
                <a:spcPct val="125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Note-taking Assistance</a:t>
            </a:r>
            <a:endParaRPr b="0" i="0" sz="1400" u="none" cap="none" strike="noStrike">
              <a:solidFill>
                <a:srgbClr val="000000"/>
              </a:solidFill>
              <a:latin typeface="Arial"/>
              <a:ea typeface="Arial"/>
              <a:cs typeface="Arial"/>
              <a:sym typeface="Arial"/>
            </a:endParaRPr>
          </a:p>
          <a:p>
            <a:pPr indent="-685800" lvl="0" marL="685800" marR="0" rtl="0" algn="l">
              <a:lnSpc>
                <a:spcPct val="125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Other Accommodations</a:t>
            </a:r>
            <a:endParaRPr b="0" i="0" sz="1400" u="none" cap="none" strike="noStrike">
              <a:solidFill>
                <a:srgbClr val="000000"/>
              </a:solidFill>
              <a:latin typeface="Arial"/>
              <a:ea typeface="Arial"/>
              <a:cs typeface="Arial"/>
              <a:sym typeface="Arial"/>
            </a:endParaRPr>
          </a:p>
          <a:p>
            <a:pPr indent="-685800" lvl="0" marL="685800" marR="0" rtl="0" algn="l">
              <a:lnSpc>
                <a:spcPct val="125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Accommodations in the Studio</a:t>
            </a:r>
            <a:endParaRPr b="0" i="0" sz="1400" u="none" cap="none" strike="noStrike">
              <a:solidFill>
                <a:srgbClr val="000000"/>
              </a:solidFill>
              <a:latin typeface="Arial"/>
              <a:ea typeface="Arial"/>
              <a:cs typeface="Arial"/>
              <a:sym typeface="Arial"/>
            </a:endParaRPr>
          </a:p>
          <a:p>
            <a:pPr indent="-685800" lvl="0" marL="685800" marR="0" rtl="0" algn="l">
              <a:lnSpc>
                <a:spcPct val="125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Service Animals</a:t>
            </a:r>
            <a:endParaRPr b="0" i="0" sz="1400" u="none" cap="none" strike="noStrike">
              <a:solidFill>
                <a:srgbClr val="000000"/>
              </a:solidFill>
              <a:latin typeface="Arial"/>
              <a:ea typeface="Arial"/>
              <a:cs typeface="Arial"/>
              <a:sym typeface="Arial"/>
            </a:endParaRPr>
          </a:p>
          <a:p>
            <a:pPr indent="-685800" lvl="0" marL="685800" marR="0" rtl="0" algn="l">
              <a:lnSpc>
                <a:spcPct val="125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L/AC Communication Guide</a:t>
            </a:r>
            <a:endParaRPr b="0" i="0" sz="1400" u="none" cap="none" strike="noStrike">
              <a:solidFill>
                <a:srgbClr val="000000"/>
              </a:solidFill>
              <a:latin typeface="Arial"/>
              <a:ea typeface="Arial"/>
              <a:cs typeface="Arial"/>
              <a:sym typeface="Arial"/>
            </a:endParaRPr>
          </a:p>
          <a:p>
            <a:pPr indent="-685800" lvl="0" marL="685800" marR="0" rtl="0" algn="l">
              <a:lnSpc>
                <a:spcPct val="125000"/>
              </a:lnSpc>
              <a:spcBef>
                <a:spcPts val="0"/>
              </a:spcBef>
              <a:spcAft>
                <a:spcPts val="0"/>
              </a:spcAft>
              <a:buClr>
                <a:srgbClr val="000000"/>
              </a:buClr>
              <a:buSzPts val="4000"/>
              <a:buFont typeface="Arial"/>
              <a:buChar char="•"/>
            </a:pPr>
            <a:r>
              <a:rPr b="0" i="0" lang="en-US" sz="4000" u="none" cap="none" strike="noStrike">
                <a:solidFill>
                  <a:srgbClr val="000000"/>
                </a:solidFill>
                <a:latin typeface="Arial"/>
                <a:ea typeface="Arial"/>
                <a:cs typeface="Arial"/>
                <a:sym typeface="Arial"/>
              </a:rPr>
              <a:t>Technology &amp; Tools at L/AC</a:t>
            </a:r>
            <a:endParaRPr b="0" i="0" sz="4000" u="none" cap="none" strike="noStrike">
              <a:solidFill>
                <a:srgbClr val="000000"/>
              </a:solidFill>
              <a:latin typeface="Arial"/>
              <a:ea typeface="Arial"/>
              <a:cs typeface="Arial"/>
              <a:sym typeface="Arial"/>
            </a:endParaRPr>
          </a:p>
        </p:txBody>
      </p:sp>
      <p:pic>
        <p:nvPicPr>
          <p:cNvPr descr="Pratt logo" id="110" name="Google Shape;110;p20"/>
          <p:cNvPicPr preferRelativeResize="0"/>
          <p:nvPr/>
        </p:nvPicPr>
        <p:blipFill rotWithShape="1">
          <a:blip r:embed="rId3">
            <a:alphaModFix/>
          </a:blip>
          <a:srcRect b="0" l="0" r="0" t="0"/>
          <a:stretch/>
        </p:blipFill>
        <p:spPr>
          <a:xfrm>
            <a:off x="745075" y="11879741"/>
            <a:ext cx="2743200" cy="1440180"/>
          </a:xfrm>
          <a:prstGeom prst="rect">
            <a:avLst/>
          </a:prstGeom>
          <a:noFill/>
          <a:ln>
            <a:noFill/>
          </a:ln>
        </p:spPr>
      </p:pic>
      <p:pic>
        <p:nvPicPr>
          <p:cNvPr descr="Pratt Brooklyn campus main building with a leafy tree in front" id="111" name="Google Shape;111;p20"/>
          <p:cNvPicPr preferRelativeResize="0"/>
          <p:nvPr/>
        </p:nvPicPr>
        <p:blipFill rotWithShape="1">
          <a:blip r:embed="rId4">
            <a:alphaModFix/>
          </a:blip>
          <a:srcRect b="12539" l="0" r="0" t="12539"/>
          <a:stretch/>
        </p:blipFill>
        <p:spPr>
          <a:xfrm>
            <a:off x="16418291" y="3524"/>
            <a:ext cx="12195541" cy="1370895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56"/>
          <p:cNvSpPr/>
          <p:nvPr/>
        </p:nvSpPr>
        <p:spPr>
          <a:xfrm>
            <a:off x="0" y="0"/>
            <a:ext cx="18285944" cy="2398803"/>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68" name="Google Shape;368;p56"/>
          <p:cNvSpPr txBox="1"/>
          <p:nvPr>
            <p:ph idx="4294967295" type="title"/>
          </p:nvPr>
        </p:nvSpPr>
        <p:spPr>
          <a:xfrm>
            <a:off x="547352" y="657562"/>
            <a:ext cx="15301450" cy="1090298"/>
          </a:xfrm>
          <a:prstGeom prst="rect">
            <a:avLst/>
          </a:prstGeom>
          <a:noFill/>
          <a:ln>
            <a:noFill/>
          </a:ln>
        </p:spPr>
        <p:txBody>
          <a:bodyPr anchorCtr="0" anchor="t" bIns="0" lIns="0" spcFirstLastPara="1" rIns="0" wrap="square" tIns="0">
            <a:spAutoFit/>
          </a:bodyPr>
          <a:lstStyle/>
          <a:p>
            <a:pPr indent="0" lvl="0" marL="0" marR="0" rtl="0" algn="l">
              <a:lnSpc>
                <a:spcPct val="10909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Access Staff</a:t>
            </a:r>
            <a:endParaRPr b="0" i="0" sz="6500" u="none" cap="none" strike="noStrike">
              <a:solidFill>
                <a:srgbClr val="000000"/>
              </a:solidFill>
              <a:latin typeface="Arial"/>
              <a:ea typeface="Arial"/>
              <a:cs typeface="Arial"/>
              <a:sym typeface="Arial"/>
            </a:endParaRPr>
          </a:p>
        </p:txBody>
      </p:sp>
      <p:sp>
        <p:nvSpPr>
          <p:cNvPr id="369" name="Google Shape;369;p56"/>
          <p:cNvSpPr txBox="1"/>
          <p:nvPr/>
        </p:nvSpPr>
        <p:spPr>
          <a:xfrm>
            <a:off x="547351" y="3121843"/>
            <a:ext cx="16222200" cy="7480800"/>
          </a:xfrm>
          <a:prstGeom prst="rect">
            <a:avLst/>
          </a:prstGeom>
          <a:noFill/>
          <a:ln>
            <a:noFill/>
          </a:ln>
        </p:spPr>
        <p:txBody>
          <a:bodyPr anchorCtr="0" anchor="ctr" bIns="45700" lIns="91425" spcFirstLastPara="1" rIns="91425" wrap="square" tIns="45700">
            <a:spAutoFit/>
          </a:bodyPr>
          <a:lstStyle/>
          <a:p>
            <a:pPr indent="-685800" lvl="0" marL="685800" marR="0" rtl="0" algn="l">
              <a:lnSpc>
                <a:spcPct val="150000"/>
              </a:lnSpc>
              <a:spcBef>
                <a:spcPts val="0"/>
              </a:spcBef>
              <a:spcAft>
                <a:spcPts val="0"/>
              </a:spcAft>
              <a:buClr>
                <a:srgbClr val="000000"/>
              </a:buClr>
              <a:buSzPts val="4800"/>
              <a:buFont typeface="Arial"/>
              <a:buChar char="•"/>
            </a:pPr>
            <a:r>
              <a:rPr b="0" i="0" lang="en-US" sz="4800" u="none" cap="none" strike="noStrike">
                <a:solidFill>
                  <a:srgbClr val="000000"/>
                </a:solidFill>
                <a:latin typeface="Arial"/>
                <a:ea typeface="Arial"/>
                <a:cs typeface="Arial"/>
                <a:sym typeface="Arial"/>
              </a:rPr>
              <a:t>Elisabeth Sullivan, L/AC Director and 504 Coordinator</a:t>
            </a:r>
            <a:endParaRPr b="0" i="0" sz="1400" u="none" cap="none" strike="noStrike">
              <a:solidFill>
                <a:srgbClr val="000000"/>
              </a:solidFill>
              <a:latin typeface="Arial"/>
              <a:ea typeface="Arial"/>
              <a:cs typeface="Arial"/>
              <a:sym typeface="Arial"/>
            </a:endParaRPr>
          </a:p>
          <a:p>
            <a:pPr indent="-685800" lvl="0" marL="685800" marR="0" rtl="0" algn="l">
              <a:lnSpc>
                <a:spcPct val="150000"/>
              </a:lnSpc>
              <a:spcBef>
                <a:spcPts val="0"/>
              </a:spcBef>
              <a:spcAft>
                <a:spcPts val="0"/>
              </a:spcAft>
              <a:buClr>
                <a:srgbClr val="000000"/>
              </a:buClr>
              <a:buSzPts val="4800"/>
              <a:buFont typeface="Arial"/>
              <a:buChar char="•"/>
            </a:pPr>
            <a:r>
              <a:rPr b="0" i="0" lang="en-US" sz="4800" u="none" cap="none" strike="noStrike">
                <a:solidFill>
                  <a:srgbClr val="000000"/>
                </a:solidFill>
                <a:latin typeface="Arial"/>
                <a:ea typeface="Arial"/>
                <a:cs typeface="Arial"/>
                <a:sym typeface="Arial"/>
              </a:rPr>
              <a:t>Anna Riquier, Associate Director of Accessibility</a:t>
            </a:r>
            <a:endParaRPr b="0" i="0" sz="1400" u="none" cap="none" strike="noStrike">
              <a:solidFill>
                <a:srgbClr val="000000"/>
              </a:solidFill>
              <a:latin typeface="Arial"/>
              <a:ea typeface="Arial"/>
              <a:cs typeface="Arial"/>
              <a:sym typeface="Arial"/>
            </a:endParaRPr>
          </a:p>
          <a:p>
            <a:pPr indent="-685800" lvl="0" marL="685800" marR="0" rtl="0" algn="l">
              <a:lnSpc>
                <a:spcPct val="150000"/>
              </a:lnSpc>
              <a:spcBef>
                <a:spcPts val="0"/>
              </a:spcBef>
              <a:spcAft>
                <a:spcPts val="0"/>
              </a:spcAft>
              <a:buClr>
                <a:srgbClr val="000000"/>
              </a:buClr>
              <a:buSzPts val="4800"/>
              <a:buFont typeface="Arial"/>
              <a:buChar char="•"/>
            </a:pPr>
            <a:r>
              <a:rPr b="0" i="0" lang="en-US" sz="4800" u="none" cap="none" strike="noStrike">
                <a:solidFill>
                  <a:srgbClr val="000000"/>
                </a:solidFill>
                <a:latin typeface="Arial"/>
                <a:ea typeface="Arial"/>
                <a:cs typeface="Arial"/>
                <a:sym typeface="Arial"/>
              </a:rPr>
              <a:t>Kris Percival, Assistant Director </a:t>
            </a:r>
            <a:endParaRPr b="0" i="0" sz="1400" u="none" cap="none" strike="noStrike">
              <a:solidFill>
                <a:srgbClr val="000000"/>
              </a:solidFill>
              <a:latin typeface="Arial"/>
              <a:ea typeface="Arial"/>
              <a:cs typeface="Arial"/>
              <a:sym typeface="Arial"/>
            </a:endParaRPr>
          </a:p>
          <a:p>
            <a:pPr indent="-685800" lvl="0" marL="685800" marR="0" rtl="0" algn="l">
              <a:lnSpc>
                <a:spcPct val="150000"/>
              </a:lnSpc>
              <a:spcBef>
                <a:spcPts val="0"/>
              </a:spcBef>
              <a:spcAft>
                <a:spcPts val="0"/>
              </a:spcAft>
              <a:buClr>
                <a:srgbClr val="000000"/>
              </a:buClr>
              <a:buSzPts val="4800"/>
              <a:buFont typeface="Arial"/>
              <a:buChar char="•"/>
            </a:pPr>
            <a:r>
              <a:rPr b="0" i="0" lang="en-US" sz="4800" u="none" cap="none" strike="noStrike">
                <a:solidFill>
                  <a:srgbClr val="000000"/>
                </a:solidFill>
                <a:latin typeface="Arial"/>
                <a:ea typeface="Arial"/>
                <a:cs typeface="Arial"/>
                <a:sym typeface="Arial"/>
              </a:rPr>
              <a:t>Darelle Daniels, Access Coordinator</a:t>
            </a:r>
            <a:endParaRPr b="0" i="0" sz="1400" u="none" cap="none" strike="noStrike">
              <a:solidFill>
                <a:srgbClr val="000000"/>
              </a:solidFill>
              <a:latin typeface="Arial"/>
              <a:ea typeface="Arial"/>
              <a:cs typeface="Arial"/>
              <a:sym typeface="Arial"/>
            </a:endParaRPr>
          </a:p>
          <a:p>
            <a:pPr indent="-685800" lvl="0" marL="685800" marR="0" rtl="0" algn="l">
              <a:lnSpc>
                <a:spcPct val="150000"/>
              </a:lnSpc>
              <a:spcBef>
                <a:spcPts val="0"/>
              </a:spcBef>
              <a:spcAft>
                <a:spcPts val="0"/>
              </a:spcAft>
              <a:buClr>
                <a:srgbClr val="000000"/>
              </a:buClr>
              <a:buSzPts val="4800"/>
              <a:buFont typeface="Arial"/>
              <a:buChar char="•"/>
            </a:pPr>
            <a:r>
              <a:rPr b="0" i="0" lang="en-US" sz="4800" u="none" cap="none" strike="noStrike">
                <a:solidFill>
                  <a:srgbClr val="000000"/>
                </a:solidFill>
                <a:latin typeface="Arial"/>
                <a:ea typeface="Arial"/>
                <a:cs typeface="Arial"/>
                <a:sym typeface="Arial"/>
              </a:rPr>
              <a:t>Matthew Puvogel, Access Specialist</a:t>
            </a:r>
            <a:endParaRPr b="0" i="0" sz="1400" u="none" cap="none" strike="noStrike">
              <a:solidFill>
                <a:srgbClr val="000000"/>
              </a:solidFill>
              <a:latin typeface="Arial"/>
              <a:ea typeface="Arial"/>
              <a:cs typeface="Arial"/>
              <a:sym typeface="Arial"/>
            </a:endParaRPr>
          </a:p>
          <a:p>
            <a:pPr indent="-685800" lvl="0" marL="685800" marR="0" rtl="0" algn="l">
              <a:lnSpc>
                <a:spcPct val="150000"/>
              </a:lnSpc>
              <a:spcBef>
                <a:spcPts val="0"/>
              </a:spcBef>
              <a:spcAft>
                <a:spcPts val="0"/>
              </a:spcAft>
              <a:buClr>
                <a:srgbClr val="000000"/>
              </a:buClr>
              <a:buSzPts val="4800"/>
              <a:buFont typeface="Arial"/>
              <a:buChar char="•"/>
            </a:pPr>
            <a:r>
              <a:rPr b="0" i="0" lang="en-US" sz="4800" u="none" cap="none" strike="noStrike">
                <a:solidFill>
                  <a:srgbClr val="000000"/>
                </a:solidFill>
                <a:latin typeface="Arial"/>
                <a:ea typeface="Arial"/>
                <a:cs typeface="Arial"/>
                <a:sym typeface="Arial"/>
              </a:rPr>
              <a:t>Jeanine Pollard, Accommodations Specialist</a:t>
            </a:r>
            <a:endParaRPr b="0" i="0" sz="1400" u="none" cap="none" strike="noStrike">
              <a:solidFill>
                <a:srgbClr val="000000"/>
              </a:solidFill>
              <a:latin typeface="Arial"/>
              <a:ea typeface="Arial"/>
              <a:cs typeface="Arial"/>
              <a:sym typeface="Arial"/>
            </a:endParaRPr>
          </a:p>
          <a:p>
            <a:pPr indent="-685800" lvl="0" marL="685800" marR="0" rtl="0" algn="l">
              <a:lnSpc>
                <a:spcPct val="150000"/>
              </a:lnSpc>
              <a:spcBef>
                <a:spcPts val="0"/>
              </a:spcBef>
              <a:spcAft>
                <a:spcPts val="0"/>
              </a:spcAft>
              <a:buClr>
                <a:srgbClr val="000000"/>
              </a:buClr>
              <a:buSzPts val="4800"/>
              <a:buFont typeface="Arial"/>
              <a:buChar char="•"/>
            </a:pPr>
            <a:r>
              <a:rPr lang="en-US" sz="4800"/>
              <a:t>Mav Vitale</a:t>
            </a:r>
            <a:r>
              <a:rPr b="0" i="0" lang="en-US" sz="4800" u="none" cap="none" strike="noStrike">
                <a:solidFill>
                  <a:srgbClr val="000000"/>
                </a:solidFill>
                <a:latin typeface="Arial"/>
                <a:ea typeface="Arial"/>
                <a:cs typeface="Arial"/>
                <a:sym typeface="Arial"/>
              </a:rPr>
              <a:t>, Exam Coordinator</a:t>
            </a:r>
            <a:endParaRPr b="0" i="0" sz="1400" u="none" cap="none" strike="noStrike">
              <a:solidFill>
                <a:srgbClr val="000000"/>
              </a:solidFill>
              <a:latin typeface="Arial"/>
              <a:ea typeface="Arial"/>
              <a:cs typeface="Arial"/>
              <a:sym typeface="Arial"/>
            </a:endParaRPr>
          </a:p>
        </p:txBody>
      </p:sp>
      <p:pic>
        <p:nvPicPr>
          <p:cNvPr descr="Pratt Brooklyn campus main building with a leafy tree in front" id="370" name="Google Shape;370;p56"/>
          <p:cNvPicPr preferRelativeResize="0"/>
          <p:nvPr/>
        </p:nvPicPr>
        <p:blipFill rotWithShape="1">
          <a:blip r:embed="rId3">
            <a:alphaModFix/>
          </a:blip>
          <a:srcRect b="12539" l="0" r="0" t="12539"/>
          <a:stretch/>
        </p:blipFill>
        <p:spPr>
          <a:xfrm>
            <a:off x="18165719" y="3524"/>
            <a:ext cx="12195541" cy="13708952"/>
          </a:xfrm>
          <a:prstGeom prst="rect">
            <a:avLst/>
          </a:prstGeom>
          <a:noFill/>
          <a:ln>
            <a:noFill/>
          </a:ln>
        </p:spPr>
      </p:pic>
      <p:pic>
        <p:nvPicPr>
          <p:cNvPr descr="Pratt logo" id="371" name="Google Shape;371;p56"/>
          <p:cNvPicPr preferRelativeResize="0"/>
          <p:nvPr/>
        </p:nvPicPr>
        <p:blipFill rotWithShape="1">
          <a:blip r:embed="rId4">
            <a:alphaModFix/>
          </a:blip>
          <a:srcRect b="0" l="0" r="0" t="0"/>
          <a:stretch/>
        </p:blipFill>
        <p:spPr>
          <a:xfrm>
            <a:off x="15162257" y="12139107"/>
            <a:ext cx="2743200" cy="144018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36"/>
          <p:cNvSpPr/>
          <p:nvPr/>
        </p:nvSpPr>
        <p:spPr>
          <a:xfrm>
            <a:off x="5665240" y="0"/>
            <a:ext cx="18718760" cy="2117886"/>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7" name="Google Shape;117;p36"/>
          <p:cNvSpPr txBox="1"/>
          <p:nvPr>
            <p:ph idx="4294967295" type="title"/>
          </p:nvPr>
        </p:nvSpPr>
        <p:spPr>
          <a:xfrm>
            <a:off x="7053996" y="494665"/>
            <a:ext cx="18086346" cy="10926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How Do Students Get </a:t>
            </a:r>
            <a:r>
              <a:rPr b="1" lang="en-US" sz="6500">
                <a:solidFill>
                  <a:srgbClr val="000000"/>
                </a:solidFill>
                <a:latin typeface="Arial"/>
                <a:ea typeface="Arial"/>
                <a:cs typeface="Arial"/>
                <a:sym typeface="Arial"/>
              </a:rPr>
              <a:t>A</a:t>
            </a:r>
            <a:r>
              <a:rPr b="1" i="0" lang="en-US" sz="6500" u="none" cap="none" strike="noStrike">
                <a:solidFill>
                  <a:srgbClr val="000000"/>
                </a:solidFill>
                <a:latin typeface="Arial"/>
                <a:ea typeface="Arial"/>
                <a:cs typeface="Arial"/>
                <a:sym typeface="Arial"/>
              </a:rPr>
              <a:t>ccomodations?</a:t>
            </a:r>
            <a:endParaRPr b="0" i="0" sz="6500" u="none" cap="none" strike="noStrike">
              <a:solidFill>
                <a:srgbClr val="000000"/>
              </a:solidFill>
              <a:latin typeface="Arial"/>
              <a:ea typeface="Arial"/>
              <a:cs typeface="Arial"/>
              <a:sym typeface="Arial"/>
            </a:endParaRPr>
          </a:p>
        </p:txBody>
      </p:sp>
      <p:sp>
        <p:nvSpPr>
          <p:cNvPr id="118" name="Google Shape;118;p36"/>
          <p:cNvSpPr txBox="1"/>
          <p:nvPr/>
        </p:nvSpPr>
        <p:spPr>
          <a:xfrm>
            <a:off x="7053996" y="2891247"/>
            <a:ext cx="15926320"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200"/>
              <a:buFont typeface="Arial"/>
              <a:buNone/>
            </a:pPr>
            <a:r>
              <a:rPr b="1" i="0" lang="en-US" sz="4200" u="none" cap="none" strike="noStrike">
                <a:solidFill>
                  <a:srgbClr val="000000"/>
                </a:solidFill>
                <a:latin typeface="Arial"/>
                <a:ea typeface="Arial"/>
                <a:cs typeface="Arial"/>
                <a:sym typeface="Arial"/>
              </a:rPr>
              <a:t>Students seeking accommodations go through the following process:</a:t>
            </a:r>
            <a:endParaRPr b="0" i="0" sz="1400" u="none" cap="none" strike="noStrike">
              <a:solidFill>
                <a:srgbClr val="000000"/>
              </a:solidFill>
              <a:latin typeface="Arial"/>
              <a:ea typeface="Arial"/>
              <a:cs typeface="Arial"/>
              <a:sym typeface="Arial"/>
            </a:endParaRPr>
          </a:p>
        </p:txBody>
      </p:sp>
      <p:sp>
        <p:nvSpPr>
          <p:cNvPr id="119" name="Google Shape;119;p36"/>
          <p:cNvSpPr/>
          <p:nvPr/>
        </p:nvSpPr>
        <p:spPr>
          <a:xfrm>
            <a:off x="7053996" y="4787021"/>
            <a:ext cx="16433280" cy="8176933"/>
          </a:xfrm>
          <a:prstGeom prst="rect">
            <a:avLst/>
          </a:prstGeom>
          <a:solidFill>
            <a:schemeClr val="lt1"/>
          </a:solidFill>
          <a:ln>
            <a:noFill/>
          </a:ln>
        </p:spPr>
        <p:txBody>
          <a:bodyPr anchorCtr="0" anchor="t" bIns="0" lIns="0" spcFirstLastPara="1" rIns="0" wrap="square" tIns="0">
            <a:noAutofit/>
          </a:bodyPr>
          <a:lstStyle/>
          <a:p>
            <a:pPr indent="-571500" lvl="0" marL="857250" marR="0" rtl="0" algn="l">
              <a:lnSpc>
                <a:spcPct val="100000"/>
              </a:lnSpc>
              <a:spcBef>
                <a:spcPts val="0"/>
              </a:spcBef>
              <a:spcAft>
                <a:spcPts val="0"/>
              </a:spcAft>
              <a:buClr>
                <a:srgbClr val="000000"/>
              </a:buClr>
              <a:buSzPts val="3800"/>
              <a:buFont typeface="Arial"/>
              <a:buChar char="•"/>
            </a:pPr>
            <a:r>
              <a:rPr b="0" i="0" lang="en-US" sz="3800" u="none" cap="none" strike="noStrike">
                <a:solidFill>
                  <a:srgbClr val="000000"/>
                </a:solidFill>
                <a:latin typeface="Arial"/>
                <a:ea typeface="Arial"/>
                <a:cs typeface="Arial"/>
                <a:sym typeface="Arial"/>
              </a:rPr>
              <a:t>Provide documentation of disability (from a licensed provider) to the L/AC</a:t>
            </a:r>
            <a:endParaRPr b="0" i="0" sz="1400" u="none" cap="none" strike="noStrike">
              <a:solidFill>
                <a:srgbClr val="000000"/>
              </a:solidFill>
              <a:latin typeface="Arial"/>
              <a:ea typeface="Arial"/>
              <a:cs typeface="Arial"/>
              <a:sym typeface="Arial"/>
            </a:endParaRPr>
          </a:p>
          <a:p>
            <a:pPr indent="0" lvl="0" marL="285750" marR="0" rtl="0" algn="l">
              <a:lnSpc>
                <a:spcPct val="100000"/>
              </a:lnSpc>
              <a:spcBef>
                <a:spcPts val="0"/>
              </a:spcBef>
              <a:spcAft>
                <a:spcPts val="0"/>
              </a:spcAft>
              <a:buClr>
                <a:srgbClr val="000000"/>
              </a:buClr>
              <a:buSzPts val="3800"/>
              <a:buFont typeface="Arial"/>
              <a:buNone/>
            </a:pPr>
            <a:r>
              <a:t/>
            </a:r>
            <a:endParaRPr b="0" i="0" sz="3800" u="none" cap="none" strike="noStrike">
              <a:solidFill>
                <a:srgbClr val="000000"/>
              </a:solidFill>
              <a:latin typeface="Arial"/>
              <a:ea typeface="Arial"/>
              <a:cs typeface="Arial"/>
              <a:sym typeface="Arial"/>
            </a:endParaRPr>
          </a:p>
          <a:p>
            <a:pPr indent="-571500" lvl="0" marL="857250" marR="0" rtl="0" algn="l">
              <a:lnSpc>
                <a:spcPct val="100000"/>
              </a:lnSpc>
              <a:spcBef>
                <a:spcPts val="0"/>
              </a:spcBef>
              <a:spcAft>
                <a:spcPts val="0"/>
              </a:spcAft>
              <a:buClr>
                <a:srgbClr val="000000"/>
              </a:buClr>
              <a:buSzPts val="3800"/>
              <a:buFont typeface="Arial"/>
              <a:buChar char="•"/>
            </a:pPr>
            <a:r>
              <a:rPr b="0" i="0" lang="en-US" sz="3800" u="none" cap="none" strike="noStrike">
                <a:solidFill>
                  <a:srgbClr val="000000"/>
                </a:solidFill>
                <a:latin typeface="Arial"/>
                <a:ea typeface="Arial"/>
                <a:cs typeface="Arial"/>
                <a:sym typeface="Arial"/>
              </a:rPr>
              <a:t>Meet with an L/AC advisor for a registration meeting to discuss and </a:t>
            </a:r>
            <a:br>
              <a:rPr b="0" i="0" lang="en-US" sz="3800" u="none" cap="none" strike="noStrike">
                <a:solidFill>
                  <a:srgbClr val="000000"/>
                </a:solidFill>
                <a:latin typeface="Arial"/>
                <a:ea typeface="Arial"/>
                <a:cs typeface="Arial"/>
                <a:sym typeface="Arial"/>
              </a:rPr>
            </a:br>
            <a:r>
              <a:rPr b="0" i="0" lang="en-US" sz="3800" u="none" cap="none" strike="noStrike">
                <a:solidFill>
                  <a:srgbClr val="000000"/>
                </a:solidFill>
                <a:latin typeface="Arial"/>
                <a:ea typeface="Arial"/>
                <a:cs typeface="Arial"/>
                <a:sym typeface="Arial"/>
              </a:rPr>
              <a:t>determine appropriate accommodations and provide permission for the L/AC to communicate these accommodations to faculty</a:t>
            </a:r>
            <a:endParaRPr b="0" i="0" sz="1400" u="none" cap="none" strike="noStrike">
              <a:solidFill>
                <a:srgbClr val="000000"/>
              </a:solidFill>
              <a:latin typeface="Arial"/>
              <a:ea typeface="Arial"/>
              <a:cs typeface="Arial"/>
              <a:sym typeface="Arial"/>
            </a:endParaRPr>
          </a:p>
          <a:p>
            <a:pPr indent="0" lvl="0" marL="285750" marR="0" rtl="0" algn="l">
              <a:lnSpc>
                <a:spcPct val="100000"/>
              </a:lnSpc>
              <a:spcBef>
                <a:spcPts val="0"/>
              </a:spcBef>
              <a:spcAft>
                <a:spcPts val="0"/>
              </a:spcAft>
              <a:buClr>
                <a:srgbClr val="000000"/>
              </a:buClr>
              <a:buSzPts val="3800"/>
              <a:buFont typeface="Arial"/>
              <a:buNone/>
            </a:pPr>
            <a:r>
              <a:t/>
            </a:r>
            <a:endParaRPr b="0" i="0" sz="3800" u="none" cap="none" strike="noStrike">
              <a:solidFill>
                <a:srgbClr val="000000"/>
              </a:solidFill>
              <a:latin typeface="Arial"/>
              <a:ea typeface="Arial"/>
              <a:cs typeface="Arial"/>
              <a:sym typeface="Arial"/>
            </a:endParaRPr>
          </a:p>
          <a:p>
            <a:pPr indent="-571500" lvl="0" marL="857250" marR="0" rtl="0" algn="l">
              <a:lnSpc>
                <a:spcPct val="100000"/>
              </a:lnSpc>
              <a:spcBef>
                <a:spcPts val="0"/>
              </a:spcBef>
              <a:spcAft>
                <a:spcPts val="0"/>
              </a:spcAft>
              <a:buClr>
                <a:srgbClr val="000000"/>
              </a:buClr>
              <a:buSzPts val="3800"/>
              <a:buFont typeface="Arial"/>
              <a:buChar char="•"/>
            </a:pPr>
            <a:r>
              <a:rPr b="0" i="0" lang="en-US" sz="3800" u="none" cap="none" strike="noStrike">
                <a:solidFill>
                  <a:srgbClr val="000000"/>
                </a:solidFill>
                <a:latin typeface="Arial"/>
                <a:ea typeface="Arial"/>
                <a:cs typeface="Arial"/>
                <a:sym typeface="Arial"/>
              </a:rPr>
              <a:t>Following the meeting and at the start of future semesters, the Faculty Notification Letter (FNL) is sent to current faculty at student request</a:t>
            </a:r>
            <a:br>
              <a:rPr b="0" i="0" lang="en-US" sz="3800" u="none" cap="none" strike="noStrike">
                <a:solidFill>
                  <a:srgbClr val="000000"/>
                </a:solidFill>
                <a:latin typeface="Arial"/>
                <a:ea typeface="Arial"/>
                <a:cs typeface="Arial"/>
                <a:sym typeface="Arial"/>
              </a:rPr>
            </a:br>
            <a:r>
              <a:rPr b="0" i="0" lang="en-US" sz="3800" u="none" cap="none" strike="noStrike">
                <a:solidFill>
                  <a:srgbClr val="000000"/>
                </a:solidFill>
                <a:latin typeface="Arial"/>
                <a:ea typeface="Arial"/>
                <a:cs typeface="Arial"/>
                <a:sym typeface="Arial"/>
              </a:rPr>
              <a:t>(This is confidential and the nature of the disability is not disclosed)​</a:t>
            </a:r>
            <a:endParaRPr b="0" i="0" sz="1400" u="none" cap="none" strike="noStrike">
              <a:solidFill>
                <a:srgbClr val="000000"/>
              </a:solidFill>
              <a:latin typeface="Arial"/>
              <a:ea typeface="Arial"/>
              <a:cs typeface="Arial"/>
              <a:sym typeface="Arial"/>
            </a:endParaRPr>
          </a:p>
          <a:p>
            <a:pPr indent="0" lvl="0" marL="285750" marR="0" rtl="0" algn="l">
              <a:lnSpc>
                <a:spcPct val="15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342900" lvl="0" marL="85725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p:txBody>
      </p:sp>
      <p:pic>
        <p:nvPicPr>
          <p:cNvPr descr="Pratt Brooklyn campus main building with a leafy tree in front" id="120" name="Google Shape;120;p36"/>
          <p:cNvPicPr preferRelativeResize="0"/>
          <p:nvPr/>
        </p:nvPicPr>
        <p:blipFill rotWithShape="1">
          <a:blip r:embed="rId3">
            <a:alphaModFix/>
          </a:blip>
          <a:srcRect b="12539" l="0" r="0" t="12539"/>
          <a:stretch/>
        </p:blipFill>
        <p:spPr>
          <a:xfrm>
            <a:off x="-5885576" y="3524"/>
            <a:ext cx="12195541" cy="13708952"/>
          </a:xfrm>
          <a:prstGeom prst="rect">
            <a:avLst/>
          </a:prstGeom>
          <a:noFill/>
          <a:ln>
            <a:noFill/>
          </a:ln>
        </p:spPr>
      </p:pic>
      <p:pic>
        <p:nvPicPr>
          <p:cNvPr descr="Pratt logo" id="121" name="Google Shape;121;p36"/>
          <p:cNvPicPr preferRelativeResize="0"/>
          <p:nvPr/>
        </p:nvPicPr>
        <p:blipFill rotWithShape="1">
          <a:blip r:embed="rId4">
            <a:alphaModFix/>
          </a:blip>
          <a:srcRect b="0" l="0" r="0" t="0"/>
          <a:stretch/>
        </p:blipFill>
        <p:spPr>
          <a:xfrm>
            <a:off x="21118736" y="12058614"/>
            <a:ext cx="2743200" cy="144018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37"/>
          <p:cNvSpPr/>
          <p:nvPr/>
        </p:nvSpPr>
        <p:spPr>
          <a:xfrm>
            <a:off x="6074244" y="-5298"/>
            <a:ext cx="18266087" cy="2117886"/>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7" name="Google Shape;127;p37"/>
          <p:cNvSpPr txBox="1"/>
          <p:nvPr>
            <p:ph idx="4294967295" type="title"/>
          </p:nvPr>
        </p:nvSpPr>
        <p:spPr>
          <a:xfrm>
            <a:off x="7188639" y="488811"/>
            <a:ext cx="18108433" cy="10926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Accommodation Process</a:t>
            </a:r>
            <a:endParaRPr b="0" i="0" sz="6500" u="none" cap="none" strike="noStrike">
              <a:solidFill>
                <a:srgbClr val="000000"/>
              </a:solidFill>
              <a:latin typeface="Arial"/>
              <a:ea typeface="Arial"/>
              <a:cs typeface="Arial"/>
              <a:sym typeface="Arial"/>
            </a:endParaRPr>
          </a:p>
        </p:txBody>
      </p:sp>
      <p:sp>
        <p:nvSpPr>
          <p:cNvPr id="128" name="Google Shape;128;p37"/>
          <p:cNvSpPr txBox="1"/>
          <p:nvPr/>
        </p:nvSpPr>
        <p:spPr>
          <a:xfrm>
            <a:off x="7188639" y="2748595"/>
            <a:ext cx="16566227" cy="144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en-US" sz="4400" u="none" cap="none" strike="noStrike">
                <a:solidFill>
                  <a:srgbClr val="000000"/>
                </a:solidFill>
                <a:latin typeface="Arial"/>
                <a:ea typeface="Arial"/>
                <a:cs typeface="Arial"/>
                <a:sym typeface="Arial"/>
              </a:rPr>
              <a:t>The L/AC provides a Faculty Notification Letter (FNL) for a student to receive accommodations</a:t>
            </a:r>
            <a:endParaRPr b="0" i="0" sz="4400" u="none" cap="none" strike="noStrike">
              <a:solidFill>
                <a:srgbClr val="000000"/>
              </a:solidFill>
              <a:latin typeface="Arial"/>
              <a:ea typeface="Arial"/>
              <a:cs typeface="Arial"/>
              <a:sym typeface="Arial"/>
            </a:endParaRPr>
          </a:p>
        </p:txBody>
      </p:sp>
      <p:sp>
        <p:nvSpPr>
          <p:cNvPr id="129" name="Google Shape;129;p37"/>
          <p:cNvSpPr/>
          <p:nvPr/>
        </p:nvSpPr>
        <p:spPr>
          <a:xfrm>
            <a:off x="7188639" y="4942424"/>
            <a:ext cx="16955398" cy="7552395"/>
          </a:xfrm>
          <a:prstGeom prst="rect">
            <a:avLst/>
          </a:prstGeom>
          <a:solidFill>
            <a:schemeClr val="lt1"/>
          </a:solidFill>
          <a:ln>
            <a:noFill/>
          </a:ln>
        </p:spPr>
        <p:txBody>
          <a:bodyPr anchorCtr="0" anchor="t" bIns="0" lIns="0" spcFirstLastPara="1" rIns="0" wrap="square" tIns="0">
            <a:noAutofit/>
          </a:bodyPr>
          <a:lstStyle/>
          <a:p>
            <a:pPr indent="-571500" lvl="0" marL="5715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Faculty are strongly encouraged to refer students requesting</a:t>
            </a:r>
            <a:br>
              <a:rPr b="0" i="0" lang="en-US" sz="3600" u="none" cap="none" strike="noStrike">
                <a:solidFill>
                  <a:srgbClr val="000000"/>
                </a:solidFill>
                <a:latin typeface="Arial"/>
                <a:ea typeface="Arial"/>
                <a:cs typeface="Arial"/>
                <a:sym typeface="Arial"/>
              </a:rPr>
            </a:br>
            <a:r>
              <a:rPr b="0" i="0" lang="en-US" sz="3600" u="none" cap="none" strike="noStrike">
                <a:solidFill>
                  <a:srgbClr val="000000"/>
                </a:solidFill>
                <a:latin typeface="Arial"/>
                <a:ea typeface="Arial"/>
                <a:cs typeface="Arial"/>
                <a:sym typeface="Arial"/>
              </a:rPr>
              <a:t>accommodations to the L/AC to establish consistent and reasonable accommodations for their time at Pratt</a:t>
            </a:r>
            <a:endParaRPr b="0" i="0" sz="1400" u="none" cap="none" strike="noStrike">
              <a:solidFill>
                <a:srgbClr val="000000"/>
              </a:solidFill>
              <a:latin typeface="Arial"/>
              <a:ea typeface="Arial"/>
              <a:cs typeface="Arial"/>
              <a:sym typeface="Arial"/>
            </a:endParaRPr>
          </a:p>
          <a:p>
            <a:pPr indent="-342900" lvl="0" marL="57150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There may be occasions when you have concerns about a student and/or the student has made an accommodation request, but they do not have a letter. In these situations, you should refer them to the L/AC through Starfish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rgbClr val="000000"/>
              </a:buClr>
              <a:buSzPts val="3600"/>
              <a:buFont typeface="Arial"/>
              <a:buChar char="•"/>
            </a:pPr>
            <a:r>
              <a:rPr b="0" i="0" lang="en-US" sz="3600" u="none" cap="none" strike="noStrike">
                <a:solidFill>
                  <a:srgbClr val="000000"/>
                </a:solidFill>
                <a:latin typeface="Arial"/>
                <a:ea typeface="Arial"/>
                <a:cs typeface="Arial"/>
                <a:sym typeface="Arial"/>
              </a:rPr>
              <a:t>Professors should not accept documentation of disability directly from a student. Once a student is referred, the L/AC can determine and establish appropriate accommodations to connect the student with additional support services that may be beneficial</a:t>
            </a:r>
            <a:endParaRPr b="0" i="0" sz="1400" u="none" cap="none" strike="noStrike">
              <a:solidFill>
                <a:srgbClr val="000000"/>
              </a:solidFill>
              <a:latin typeface="Arial"/>
              <a:ea typeface="Arial"/>
              <a:cs typeface="Arial"/>
              <a:sym typeface="Arial"/>
            </a:endParaRPr>
          </a:p>
          <a:p>
            <a:pPr indent="-342900" lvl="0" marL="114300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342900" lvl="0" marL="114300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342900" lvl="0" marL="57150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a:p>
            <a:pPr indent="-342900" lvl="0" marL="85725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p:txBody>
      </p:sp>
      <p:pic>
        <p:nvPicPr>
          <p:cNvPr descr="Pratt Brooklyn campus main building with a leafy tree in front" id="130" name="Google Shape;130;p37"/>
          <p:cNvPicPr preferRelativeResize="0"/>
          <p:nvPr/>
        </p:nvPicPr>
        <p:blipFill rotWithShape="1">
          <a:blip r:embed="rId3">
            <a:alphaModFix/>
          </a:blip>
          <a:srcRect b="12539" l="0" r="0" t="12539"/>
          <a:stretch/>
        </p:blipFill>
        <p:spPr>
          <a:xfrm>
            <a:off x="-5885576" y="3524"/>
            <a:ext cx="12195541" cy="13708952"/>
          </a:xfrm>
          <a:prstGeom prst="rect">
            <a:avLst/>
          </a:prstGeom>
          <a:noFill/>
          <a:ln>
            <a:noFill/>
          </a:ln>
        </p:spPr>
      </p:pic>
      <p:pic>
        <p:nvPicPr>
          <p:cNvPr descr="Pratt logo" id="131" name="Google Shape;131;p37"/>
          <p:cNvPicPr preferRelativeResize="0"/>
          <p:nvPr/>
        </p:nvPicPr>
        <p:blipFill rotWithShape="1">
          <a:blip r:embed="rId4">
            <a:alphaModFix/>
          </a:blip>
          <a:srcRect b="0" l="0" r="0" t="0"/>
          <a:stretch/>
        </p:blipFill>
        <p:spPr>
          <a:xfrm>
            <a:off x="21118736" y="12058614"/>
            <a:ext cx="2743200" cy="144018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2"/>
          <p:cNvSpPr/>
          <p:nvPr/>
        </p:nvSpPr>
        <p:spPr>
          <a:xfrm>
            <a:off x="-7061" y="-5298"/>
            <a:ext cx="14995574" cy="1761206"/>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37" name="Google Shape;137;p22"/>
          <p:cNvSpPr txBox="1"/>
          <p:nvPr>
            <p:ph idx="4294967295" type="title"/>
          </p:nvPr>
        </p:nvSpPr>
        <p:spPr>
          <a:xfrm>
            <a:off x="1024652" y="318027"/>
            <a:ext cx="10697026" cy="1090298"/>
          </a:xfrm>
          <a:prstGeom prst="rect">
            <a:avLst/>
          </a:prstGeom>
          <a:noFill/>
          <a:ln>
            <a:noFill/>
          </a:ln>
        </p:spPr>
        <p:txBody>
          <a:bodyPr anchorCtr="0" anchor="t" bIns="0" lIns="0" spcFirstLastPara="1" rIns="0" wrap="square" tIns="0">
            <a:spAutoFit/>
          </a:bodyPr>
          <a:lstStyle/>
          <a:p>
            <a:pPr indent="0" lvl="0" marL="0" marR="0" rtl="0" algn="l">
              <a:lnSpc>
                <a:spcPct val="10909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Starfish</a:t>
            </a:r>
            <a:endParaRPr b="0" i="0" sz="6500" u="none" cap="none" strike="noStrike">
              <a:solidFill>
                <a:srgbClr val="000000"/>
              </a:solidFill>
              <a:latin typeface="Arial"/>
              <a:ea typeface="Arial"/>
              <a:cs typeface="Arial"/>
              <a:sym typeface="Arial"/>
            </a:endParaRPr>
          </a:p>
        </p:txBody>
      </p:sp>
      <p:sp>
        <p:nvSpPr>
          <p:cNvPr id="138" name="Google Shape;138;p22"/>
          <p:cNvSpPr/>
          <p:nvPr/>
        </p:nvSpPr>
        <p:spPr>
          <a:xfrm>
            <a:off x="1024652" y="2890228"/>
            <a:ext cx="13800606" cy="8224300"/>
          </a:xfrm>
          <a:prstGeom prst="rect">
            <a:avLst/>
          </a:prstGeom>
          <a:solidFill>
            <a:schemeClr val="l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800"/>
              <a:buFont typeface="Arial"/>
              <a:buNone/>
            </a:pPr>
            <a:r>
              <a:rPr b="0" i="0" lang="en-US" sz="3800" u="none" cap="none" strike="noStrike">
                <a:solidFill>
                  <a:srgbClr val="000000"/>
                </a:solidFill>
                <a:latin typeface="Arial"/>
                <a:ea typeface="Arial"/>
                <a:cs typeface="Arial"/>
                <a:sym typeface="Arial"/>
              </a:rPr>
              <a:t>Starfish is a student success and retention tool managed by the Student Success Center. It allows faculty to report student needs, and facilitate early intervention and collaboration around student support.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800"/>
              <a:buFont typeface="Arial"/>
              <a:buNone/>
            </a:pPr>
            <a:r>
              <a:t/>
            </a:r>
            <a:endParaRPr b="0" i="0" sz="3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800"/>
              <a:buFont typeface="Arial"/>
              <a:buNone/>
            </a:pPr>
            <a:r>
              <a:rPr b="0" i="0" lang="en-US" sz="3800" u="none" cap="none" strike="noStrike">
                <a:solidFill>
                  <a:srgbClr val="000000"/>
                </a:solidFill>
                <a:latin typeface="Arial"/>
                <a:ea typeface="Arial"/>
                <a:cs typeface="Arial"/>
                <a:sym typeface="Arial"/>
              </a:rPr>
              <a:t>Faculty can raise flags and referrals in Starfish to alert key support offices to student academic or well-being concerns, </a:t>
            </a:r>
            <a:r>
              <a:rPr b="0" i="0" lang="en-US" sz="3800" u="sng" cap="none" strike="noStrike">
                <a:solidFill>
                  <a:srgbClr val="000000"/>
                </a:solidFill>
                <a:latin typeface="Arial"/>
                <a:ea typeface="Arial"/>
                <a:cs typeface="Arial"/>
                <a:sym typeface="Arial"/>
              </a:rPr>
              <a:t>including a referral to the L/AC to assist a student getting connected for accommodations.</a:t>
            </a:r>
            <a:r>
              <a:rPr b="0" i="0" lang="en-US" sz="3800" u="none" cap="none" strike="noStrike">
                <a:solidFill>
                  <a:srgbClr val="000000"/>
                </a:solidFill>
                <a:latin typeface="Arial"/>
                <a:ea typeface="Arial"/>
                <a:cs typeface="Arial"/>
                <a:sym typeface="Arial"/>
              </a:rPr>
              <a:t> </a:t>
            </a:r>
            <a:br>
              <a:rPr b="0" i="0" lang="en-US" sz="3800" u="none" cap="none" strike="noStrike">
                <a:solidFill>
                  <a:srgbClr val="000000"/>
                </a:solidFill>
                <a:latin typeface="Arial"/>
                <a:ea typeface="Arial"/>
                <a:cs typeface="Arial"/>
                <a:sym typeface="Arial"/>
              </a:rPr>
            </a:br>
            <a:br>
              <a:rPr b="0" i="0" lang="en-US" sz="3800" u="none" cap="none" strike="noStrike">
                <a:solidFill>
                  <a:srgbClr val="000000"/>
                </a:solidFill>
                <a:latin typeface="Arial"/>
                <a:ea typeface="Arial"/>
                <a:cs typeface="Arial"/>
                <a:sym typeface="Arial"/>
              </a:rPr>
            </a:br>
            <a:r>
              <a:rPr b="0" i="0" lang="en-US" sz="3800" u="none" cap="none" strike="noStrike">
                <a:solidFill>
                  <a:srgbClr val="000000"/>
                </a:solidFill>
                <a:latin typeface="Arial"/>
                <a:ea typeface="Arial"/>
                <a:cs typeface="Arial"/>
                <a:sym typeface="Arial"/>
              </a:rPr>
              <a:t>It is often advisable to let students know that you will be raising a Starfish notification. You can review the faculty Starfish guide </a:t>
            </a:r>
            <a:r>
              <a:rPr b="0" i="0" lang="en-US" sz="3800" u="sng" cap="none" strike="noStrike">
                <a:solidFill>
                  <a:srgbClr val="1155CC"/>
                </a:solidFill>
                <a:latin typeface="Arial"/>
                <a:ea typeface="Arial"/>
                <a:cs typeface="Arial"/>
                <a:sym typeface="Arial"/>
                <a:hlinkClick r:id="rId3">
                  <a:extLst>
                    <a:ext uri="{A12FA001-AC4F-418D-AE19-62706E023703}">
                      <ahyp:hlinkClr val="tx"/>
                    </a:ext>
                  </a:extLst>
                </a:hlinkClick>
              </a:rPr>
              <a:t>here</a:t>
            </a:r>
            <a:r>
              <a:rPr b="0" i="0" lang="en-US" sz="3800" u="none" cap="none" strike="noStrike">
                <a:solidFill>
                  <a:srgbClr val="000000"/>
                </a:solidFill>
                <a:latin typeface="Arial"/>
                <a:ea typeface="Arial"/>
                <a:cs typeface="Arial"/>
                <a:sym typeface="Arial"/>
              </a:rPr>
              <a:t>. </a:t>
            </a:r>
            <a:br>
              <a:rPr b="0" i="0" lang="en-US" sz="3800" u="none" cap="none" strike="noStrike">
                <a:solidFill>
                  <a:srgbClr val="000000"/>
                </a:solidFill>
                <a:latin typeface="Arial"/>
                <a:ea typeface="Arial"/>
                <a:cs typeface="Arial"/>
                <a:sym typeface="Arial"/>
              </a:rPr>
            </a:br>
            <a:br>
              <a:rPr b="0" i="0" lang="en-US" sz="3800" u="none" cap="none" strike="noStrike">
                <a:solidFill>
                  <a:srgbClr val="000000"/>
                </a:solidFill>
                <a:latin typeface="Arial"/>
                <a:ea typeface="Arial"/>
                <a:cs typeface="Arial"/>
                <a:sym typeface="Arial"/>
              </a:rPr>
            </a:br>
            <a:r>
              <a:rPr b="0" i="0" lang="en-US" sz="3800" u="none" cap="none" strike="noStrike">
                <a:solidFill>
                  <a:srgbClr val="000000"/>
                </a:solidFill>
                <a:latin typeface="Arial"/>
                <a:ea typeface="Arial"/>
                <a:cs typeface="Arial"/>
                <a:sym typeface="Arial"/>
              </a:rPr>
              <a:t>If you have questions about Starfish, please email </a:t>
            </a:r>
            <a:r>
              <a:rPr b="0" i="0" lang="en-US" sz="3800" u="sng" cap="none" strike="noStrike">
                <a:solidFill>
                  <a:srgbClr val="000000"/>
                </a:solidFill>
                <a:latin typeface="Arial"/>
                <a:ea typeface="Arial"/>
                <a:cs typeface="Arial"/>
                <a:sym typeface="Arial"/>
                <a:hlinkClick r:id="rId4">
                  <a:extLst>
                    <a:ext uri="{A12FA001-AC4F-418D-AE19-62706E023703}">
                      <ahyp:hlinkClr val="tx"/>
                    </a:ext>
                  </a:extLst>
                </a:hlinkClick>
              </a:rPr>
              <a:t>starfish@pratt.edu</a:t>
            </a:r>
            <a:endParaRPr b="0" i="0" sz="3800" u="none" cap="none" strike="noStrike">
              <a:solidFill>
                <a:srgbClr val="000000"/>
              </a:solidFill>
              <a:latin typeface="Arial"/>
              <a:ea typeface="Arial"/>
              <a:cs typeface="Arial"/>
              <a:sym typeface="Arial"/>
            </a:endParaRPr>
          </a:p>
        </p:txBody>
      </p:sp>
      <p:pic>
        <p:nvPicPr>
          <p:cNvPr descr="Pratt student sitting outside sketching" id="139" name="Google Shape;139;p22"/>
          <p:cNvPicPr preferRelativeResize="0"/>
          <p:nvPr/>
        </p:nvPicPr>
        <p:blipFill rotWithShape="1">
          <a:blip r:embed="rId5">
            <a:alphaModFix/>
          </a:blip>
          <a:srcRect b="0" l="295" r="40479" t="0"/>
          <a:stretch/>
        </p:blipFill>
        <p:spPr>
          <a:xfrm>
            <a:off x="14880465" y="0"/>
            <a:ext cx="12187953" cy="13716000"/>
          </a:xfrm>
          <a:prstGeom prst="rect">
            <a:avLst/>
          </a:prstGeom>
          <a:noFill/>
          <a:ln>
            <a:noFill/>
          </a:ln>
        </p:spPr>
      </p:pic>
      <p:pic>
        <p:nvPicPr>
          <p:cNvPr descr="Pratt logo" id="140" name="Google Shape;140;p22"/>
          <p:cNvPicPr preferRelativeResize="0"/>
          <p:nvPr/>
        </p:nvPicPr>
        <p:blipFill rotWithShape="1">
          <a:blip r:embed="rId6">
            <a:alphaModFix/>
          </a:blip>
          <a:srcRect b="0" l="0" r="0" t="0"/>
          <a:stretch/>
        </p:blipFill>
        <p:spPr>
          <a:xfrm>
            <a:off x="745075" y="11879741"/>
            <a:ext cx="2743200" cy="144018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8"/>
          <p:cNvSpPr/>
          <p:nvPr/>
        </p:nvSpPr>
        <p:spPr>
          <a:xfrm>
            <a:off x="-7061" y="-5298"/>
            <a:ext cx="14995574" cy="1761206"/>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6" name="Google Shape;146;p38"/>
          <p:cNvSpPr txBox="1"/>
          <p:nvPr>
            <p:ph idx="4294967295" type="title"/>
          </p:nvPr>
        </p:nvSpPr>
        <p:spPr>
          <a:xfrm>
            <a:off x="1024652" y="318027"/>
            <a:ext cx="12621010" cy="1090298"/>
          </a:xfrm>
          <a:prstGeom prst="rect">
            <a:avLst/>
          </a:prstGeom>
          <a:noFill/>
          <a:ln>
            <a:noFill/>
          </a:ln>
        </p:spPr>
        <p:txBody>
          <a:bodyPr anchorCtr="0" anchor="t" bIns="0" lIns="0" spcFirstLastPara="1" rIns="0" wrap="square" tIns="0">
            <a:spAutoFit/>
          </a:bodyPr>
          <a:lstStyle/>
          <a:p>
            <a:pPr indent="0" lvl="0" marL="0" marR="0" rtl="0" algn="l">
              <a:lnSpc>
                <a:spcPct val="109090"/>
              </a:lnSpc>
              <a:spcBef>
                <a:spcPts val="0"/>
              </a:spcBef>
              <a:spcAft>
                <a:spcPts val="0"/>
              </a:spcAft>
              <a:buClr>
                <a:srgbClr val="000000"/>
              </a:buClr>
              <a:buSzPts val="6500"/>
              <a:buFont typeface="Arial"/>
              <a:buNone/>
            </a:pPr>
            <a:r>
              <a:rPr b="1" lang="en-US" sz="6500">
                <a:solidFill>
                  <a:srgbClr val="000000"/>
                </a:solidFill>
                <a:latin typeface="Arial"/>
                <a:ea typeface="Arial"/>
                <a:cs typeface="Arial"/>
                <a:sym typeface="Arial"/>
              </a:rPr>
              <a:t>AIM: L/AC Faculty Portal</a:t>
            </a:r>
            <a:endParaRPr b="0" i="0" sz="6500" u="none" cap="none" strike="noStrike">
              <a:solidFill>
                <a:srgbClr val="000000"/>
              </a:solidFill>
              <a:latin typeface="Arial"/>
              <a:ea typeface="Arial"/>
              <a:cs typeface="Arial"/>
              <a:sym typeface="Arial"/>
            </a:endParaRPr>
          </a:p>
        </p:txBody>
      </p:sp>
      <p:sp>
        <p:nvSpPr>
          <p:cNvPr id="147" name="Google Shape;147;p38"/>
          <p:cNvSpPr/>
          <p:nvPr/>
        </p:nvSpPr>
        <p:spPr>
          <a:xfrm>
            <a:off x="1024652" y="2745850"/>
            <a:ext cx="13800606" cy="8224300"/>
          </a:xfrm>
          <a:prstGeom prst="rect">
            <a:avLst/>
          </a:prstGeom>
          <a:solidFill>
            <a:schemeClr val="l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The L/AC has an online platform called Accessible Information Management, or, AIM.</a:t>
            </a:r>
            <a:br>
              <a:rPr b="0" i="0" lang="en-US" sz="4000" u="none" cap="none" strike="noStrike">
                <a:solidFill>
                  <a:srgbClr val="000000"/>
                </a:solidFill>
                <a:latin typeface="Arial"/>
                <a:ea typeface="Arial"/>
                <a:cs typeface="Arial"/>
                <a:sym typeface="Arial"/>
              </a:rPr>
            </a:br>
            <a:endParaRPr b="0" i="0" sz="4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AIM allows professors to view accommodations and FNLs for students enrolled in their classes. </a:t>
            </a:r>
            <a:br>
              <a:rPr b="0" i="0" lang="en-US" sz="4000" u="none" cap="none" strike="noStrike">
                <a:solidFill>
                  <a:srgbClr val="000000"/>
                </a:solidFill>
                <a:latin typeface="Arial"/>
                <a:ea typeface="Arial"/>
                <a:cs typeface="Arial"/>
                <a:sym typeface="Arial"/>
              </a:rPr>
            </a:br>
            <a:endParaRPr b="0" i="0" sz="4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AIM is also the tool the L/AC uses for scheduling accommodated exams at the L/AC offices.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000000"/>
                </a:solidFill>
                <a:latin typeface="Arial"/>
                <a:ea typeface="Arial"/>
                <a:cs typeface="Arial"/>
                <a:sym typeface="Arial"/>
              </a:rPr>
              <a:t>Please use the instructor portal to get started (this link </a:t>
            </a:r>
            <a:br>
              <a:rPr b="0" i="0" lang="en-US" sz="4000" u="none" cap="none" strike="noStrike">
                <a:solidFill>
                  <a:srgbClr val="000000"/>
                </a:solidFill>
                <a:latin typeface="Arial"/>
                <a:ea typeface="Arial"/>
                <a:cs typeface="Arial"/>
                <a:sym typeface="Arial"/>
              </a:rPr>
            </a:br>
            <a:r>
              <a:rPr b="0" i="0" lang="en-US" sz="4000" u="none" cap="none" strike="noStrike">
                <a:solidFill>
                  <a:srgbClr val="000000"/>
                </a:solidFill>
                <a:latin typeface="Arial"/>
                <a:ea typeface="Arial"/>
                <a:cs typeface="Arial"/>
                <a:sym typeface="Arial"/>
              </a:rPr>
              <a:t>is also found on the FNL emails you receive):</a:t>
            </a:r>
            <a:br>
              <a:rPr b="0" i="0" lang="en-US" sz="4000" u="none" cap="none" strike="noStrike">
                <a:solidFill>
                  <a:srgbClr val="000000"/>
                </a:solidFill>
                <a:latin typeface="Arial"/>
                <a:ea typeface="Arial"/>
                <a:cs typeface="Arial"/>
                <a:sym typeface="Arial"/>
              </a:rPr>
            </a:br>
            <a:r>
              <a:rPr b="0" i="0" lang="en-US" sz="3600" u="sng" cap="none" strike="noStrike">
                <a:solidFill>
                  <a:srgbClr val="1155CC"/>
                </a:solidFill>
                <a:latin typeface="Arial"/>
                <a:ea typeface="Arial"/>
                <a:cs typeface="Arial"/>
                <a:sym typeface="Arial"/>
                <a:hlinkClick r:id="rId3">
                  <a:extLst>
                    <a:ext uri="{A12FA001-AC4F-418D-AE19-62706E023703}">
                      <ahyp:hlinkClr val="tx"/>
                    </a:ext>
                  </a:extLst>
                </a:hlinkClick>
              </a:rPr>
              <a:t>https://teton.accessiblelearning.com/Pratt/instructor</a:t>
            </a:r>
            <a:endParaRPr b="0" i="0" sz="3600" u="none" cap="none" strike="noStrike">
              <a:solidFill>
                <a:srgbClr val="000000"/>
              </a:solidFill>
              <a:latin typeface="Arial"/>
              <a:ea typeface="Arial"/>
              <a:cs typeface="Arial"/>
              <a:sym typeface="Arial"/>
            </a:endParaRPr>
          </a:p>
        </p:txBody>
      </p:sp>
      <p:pic>
        <p:nvPicPr>
          <p:cNvPr descr="Pratt student sitting outside sketching" id="148" name="Google Shape;148;p38"/>
          <p:cNvPicPr preferRelativeResize="0"/>
          <p:nvPr/>
        </p:nvPicPr>
        <p:blipFill rotWithShape="1">
          <a:blip r:embed="rId4">
            <a:alphaModFix/>
          </a:blip>
          <a:srcRect b="0" l="295" r="40479" t="0"/>
          <a:stretch/>
        </p:blipFill>
        <p:spPr>
          <a:xfrm>
            <a:off x="14880465" y="0"/>
            <a:ext cx="12187953" cy="13716000"/>
          </a:xfrm>
          <a:prstGeom prst="rect">
            <a:avLst/>
          </a:prstGeom>
          <a:noFill/>
          <a:ln>
            <a:noFill/>
          </a:ln>
        </p:spPr>
      </p:pic>
      <p:pic>
        <p:nvPicPr>
          <p:cNvPr descr="Pratt logo" id="149" name="Google Shape;149;p38"/>
          <p:cNvPicPr preferRelativeResize="0"/>
          <p:nvPr/>
        </p:nvPicPr>
        <p:blipFill rotWithShape="1">
          <a:blip r:embed="rId5">
            <a:alphaModFix/>
          </a:blip>
          <a:srcRect b="0" l="0" r="0" t="0"/>
          <a:stretch/>
        </p:blipFill>
        <p:spPr>
          <a:xfrm>
            <a:off x="745075" y="11879741"/>
            <a:ext cx="2743200" cy="144018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39"/>
          <p:cNvSpPr/>
          <p:nvPr/>
        </p:nvSpPr>
        <p:spPr>
          <a:xfrm>
            <a:off x="0" y="0"/>
            <a:ext cx="14995574" cy="1761206"/>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5" name="Google Shape;155;p39"/>
          <p:cNvSpPr txBox="1"/>
          <p:nvPr>
            <p:ph idx="4294967295" type="title"/>
          </p:nvPr>
        </p:nvSpPr>
        <p:spPr>
          <a:xfrm>
            <a:off x="1024652" y="318027"/>
            <a:ext cx="13365116" cy="1006429"/>
          </a:xfrm>
          <a:prstGeom prst="rect">
            <a:avLst/>
          </a:prstGeom>
          <a:noFill/>
          <a:ln>
            <a:noFill/>
          </a:ln>
        </p:spPr>
        <p:txBody>
          <a:bodyPr anchorCtr="0" anchor="t" bIns="0" lIns="0" spcFirstLastPara="1" rIns="0" wrap="square" tIns="0">
            <a:spAutoFit/>
          </a:bodyPr>
          <a:lstStyle/>
          <a:p>
            <a:pPr indent="0" lvl="0" marL="0" marR="0" rtl="0" algn="l">
              <a:lnSpc>
                <a:spcPct val="109090"/>
              </a:lnSpc>
              <a:spcBef>
                <a:spcPts val="0"/>
              </a:spcBef>
              <a:spcAft>
                <a:spcPts val="0"/>
              </a:spcAft>
              <a:buClr>
                <a:srgbClr val="000000"/>
              </a:buClr>
              <a:buSzPts val="6000"/>
              <a:buFont typeface="Arial"/>
              <a:buNone/>
            </a:pPr>
            <a:r>
              <a:rPr b="1" lang="en-US" sz="6000">
                <a:solidFill>
                  <a:srgbClr val="000000"/>
                </a:solidFill>
                <a:latin typeface="Arial"/>
                <a:ea typeface="Arial"/>
                <a:cs typeface="Arial"/>
                <a:sym typeface="Arial"/>
              </a:rPr>
              <a:t>AIM: Instructor Portal Dashboard</a:t>
            </a:r>
            <a:endParaRPr b="0" i="0" sz="6000" u="none" cap="none" strike="noStrike">
              <a:solidFill>
                <a:srgbClr val="000000"/>
              </a:solidFill>
              <a:latin typeface="Arial"/>
              <a:ea typeface="Arial"/>
              <a:cs typeface="Arial"/>
              <a:sym typeface="Arial"/>
            </a:endParaRPr>
          </a:p>
        </p:txBody>
      </p:sp>
      <p:pic>
        <p:nvPicPr>
          <p:cNvPr descr="Pratt student sitting outside sketching" id="156" name="Google Shape;156;p39"/>
          <p:cNvPicPr preferRelativeResize="0"/>
          <p:nvPr/>
        </p:nvPicPr>
        <p:blipFill rotWithShape="1">
          <a:blip r:embed="rId3">
            <a:alphaModFix/>
          </a:blip>
          <a:srcRect b="0" l="295" r="40479" t="0"/>
          <a:stretch/>
        </p:blipFill>
        <p:spPr>
          <a:xfrm>
            <a:off x="14880465" y="0"/>
            <a:ext cx="12187953" cy="13716000"/>
          </a:xfrm>
          <a:prstGeom prst="rect">
            <a:avLst/>
          </a:prstGeom>
          <a:noFill/>
          <a:ln>
            <a:noFill/>
          </a:ln>
        </p:spPr>
      </p:pic>
      <p:pic>
        <p:nvPicPr>
          <p:cNvPr descr="Pratt logo" id="157" name="Google Shape;157;p39"/>
          <p:cNvPicPr preferRelativeResize="0"/>
          <p:nvPr/>
        </p:nvPicPr>
        <p:blipFill rotWithShape="1">
          <a:blip r:embed="rId4">
            <a:alphaModFix/>
          </a:blip>
          <a:srcRect b="0" l="0" r="0" t="0"/>
          <a:stretch/>
        </p:blipFill>
        <p:spPr>
          <a:xfrm>
            <a:off x="745075" y="11879741"/>
            <a:ext cx="2743200" cy="1440180"/>
          </a:xfrm>
          <a:prstGeom prst="rect">
            <a:avLst/>
          </a:prstGeom>
          <a:noFill/>
          <a:ln>
            <a:noFill/>
          </a:ln>
        </p:spPr>
      </p:pic>
      <p:sp>
        <p:nvSpPr>
          <p:cNvPr id="158" name="Google Shape;158;p39"/>
          <p:cNvSpPr txBox="1"/>
          <p:nvPr/>
        </p:nvSpPr>
        <p:spPr>
          <a:xfrm>
            <a:off x="1024652" y="1958689"/>
            <a:ext cx="13124485" cy="12618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800"/>
              <a:buFont typeface="Arial"/>
              <a:buNone/>
            </a:pPr>
            <a:r>
              <a:rPr b="1" i="0" lang="en-US" sz="3800" u="none" cap="none" strike="noStrike">
                <a:solidFill>
                  <a:srgbClr val="000000"/>
                </a:solidFill>
                <a:latin typeface="Arial"/>
                <a:ea typeface="Arial"/>
                <a:cs typeface="Arial"/>
                <a:sym typeface="Arial"/>
              </a:rPr>
              <a:t>Your dashboard displays all L/AC students that are enrolled in your courses</a:t>
            </a:r>
            <a:endParaRPr b="0" i="0" sz="1400" u="none" cap="none" strike="noStrike">
              <a:solidFill>
                <a:srgbClr val="000000"/>
              </a:solidFill>
              <a:latin typeface="Arial"/>
              <a:ea typeface="Arial"/>
              <a:cs typeface="Arial"/>
              <a:sym typeface="Arial"/>
            </a:endParaRPr>
          </a:p>
        </p:txBody>
      </p:sp>
      <p:sp>
        <p:nvSpPr>
          <p:cNvPr id="159" name="Google Shape;159;p39"/>
          <p:cNvSpPr txBox="1"/>
          <p:nvPr/>
        </p:nvSpPr>
        <p:spPr>
          <a:xfrm>
            <a:off x="1024652" y="8963993"/>
            <a:ext cx="13365116" cy="306750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000000"/>
                </a:solidFill>
                <a:latin typeface="Arial"/>
                <a:ea typeface="Arial"/>
                <a:cs typeface="Arial"/>
                <a:sym typeface="Arial"/>
              </a:rPr>
              <a:t>Click “Previous Term’ or “Next Term” to change the semester you’re viewing.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2000"/>
              </a:spcBef>
              <a:spcAft>
                <a:spcPts val="0"/>
              </a:spcAft>
              <a:buClr>
                <a:srgbClr val="000000"/>
              </a:buClr>
              <a:buSzPts val="3200"/>
              <a:buFont typeface="Arial"/>
              <a:buNone/>
            </a:pPr>
            <a:r>
              <a:rPr b="0" i="0" lang="en-US" sz="3200" u="none" cap="none" strike="noStrike">
                <a:solidFill>
                  <a:srgbClr val="000000"/>
                </a:solidFill>
                <a:latin typeface="Arial"/>
                <a:ea typeface="Arial"/>
                <a:cs typeface="Arial"/>
                <a:sym typeface="Arial"/>
              </a:rPr>
              <a:t>Click “View” to see a student’s accommodations letter (FNL).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2000"/>
              </a:spcBef>
              <a:spcAft>
                <a:spcPts val="0"/>
              </a:spcAft>
              <a:buClr>
                <a:srgbClr val="000000"/>
              </a:buClr>
              <a:buSzPts val="3200"/>
              <a:buFont typeface="Arial"/>
              <a:buNone/>
            </a:pPr>
            <a:r>
              <a:rPr b="0" i="0" lang="en-US" sz="3200" u="none" cap="none" strike="noStrike">
                <a:solidFill>
                  <a:srgbClr val="000000"/>
                </a:solidFill>
                <a:latin typeface="Arial"/>
                <a:ea typeface="Arial"/>
                <a:cs typeface="Arial"/>
                <a:sym typeface="Arial"/>
              </a:rPr>
              <a:t>If the status reads “Canceled,” this means the student is no longer in </a:t>
            </a:r>
            <a:br>
              <a:rPr b="0" i="0" lang="en-US" sz="3200" u="none" cap="none" strike="noStrike">
                <a:solidFill>
                  <a:srgbClr val="000000"/>
                </a:solidFill>
                <a:latin typeface="Arial"/>
                <a:ea typeface="Arial"/>
                <a:cs typeface="Arial"/>
                <a:sym typeface="Arial"/>
              </a:rPr>
            </a:br>
            <a:r>
              <a:rPr b="0" i="0" lang="en-US" sz="3200" u="none" cap="none" strike="noStrike">
                <a:solidFill>
                  <a:srgbClr val="000000"/>
                </a:solidFill>
                <a:latin typeface="Arial"/>
                <a:ea typeface="Arial"/>
                <a:cs typeface="Arial"/>
                <a:sym typeface="Arial"/>
              </a:rPr>
              <a:t>your course.</a:t>
            </a:r>
            <a:endParaRPr b="0" i="0" sz="1400" u="none" cap="none" strike="noStrike">
              <a:solidFill>
                <a:srgbClr val="000000"/>
              </a:solidFill>
              <a:latin typeface="Arial"/>
              <a:ea typeface="Arial"/>
              <a:cs typeface="Arial"/>
              <a:sym typeface="Arial"/>
            </a:endParaRPr>
          </a:p>
        </p:txBody>
      </p:sp>
      <p:pic>
        <p:nvPicPr>
          <p:cNvPr descr="Screenshot of the faculty portal landing page with a list of accommodated students in the professor's courses. Green arrows circle the buttons to view different terms, and also the status of the student." id="160" name="Google Shape;160;p39"/>
          <p:cNvPicPr preferRelativeResize="0"/>
          <p:nvPr/>
        </p:nvPicPr>
        <p:blipFill rotWithShape="1">
          <a:blip r:embed="rId5">
            <a:alphaModFix/>
          </a:blip>
          <a:srcRect b="0" l="0" r="0" t="0"/>
          <a:stretch/>
        </p:blipFill>
        <p:spPr>
          <a:xfrm>
            <a:off x="1024652" y="3298122"/>
            <a:ext cx="12187952" cy="562852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40"/>
          <p:cNvSpPr/>
          <p:nvPr/>
        </p:nvSpPr>
        <p:spPr>
          <a:xfrm>
            <a:off x="6319719" y="0"/>
            <a:ext cx="18064281" cy="2112588"/>
          </a:xfrm>
          <a:prstGeom prst="rect">
            <a:avLst/>
          </a:prstGeom>
          <a:solidFill>
            <a:srgbClr val="FFCE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66" name="Google Shape;166;p40"/>
          <p:cNvSpPr txBox="1"/>
          <p:nvPr>
            <p:ph idx="4294967295" type="title"/>
          </p:nvPr>
        </p:nvSpPr>
        <p:spPr>
          <a:xfrm>
            <a:off x="6906296" y="499055"/>
            <a:ext cx="16774732" cy="10926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500"/>
              <a:buFont typeface="Arial"/>
              <a:buNone/>
            </a:pPr>
            <a:r>
              <a:rPr b="1" i="0" lang="en-US" sz="6500" u="none" cap="none" strike="noStrike">
                <a:solidFill>
                  <a:srgbClr val="000000"/>
                </a:solidFill>
                <a:latin typeface="Arial"/>
                <a:ea typeface="Arial"/>
                <a:cs typeface="Arial"/>
                <a:sym typeface="Arial"/>
              </a:rPr>
              <a:t>AIM: Alternative Exam </a:t>
            </a:r>
            <a:r>
              <a:rPr b="1" lang="en-US" sz="6500">
                <a:solidFill>
                  <a:srgbClr val="000000"/>
                </a:solidFill>
                <a:latin typeface="Arial"/>
                <a:ea typeface="Arial"/>
                <a:cs typeface="Arial"/>
                <a:sym typeface="Arial"/>
              </a:rPr>
              <a:t>R</a:t>
            </a:r>
            <a:r>
              <a:rPr b="1" i="0" lang="en-US" sz="6500" u="none" cap="none" strike="noStrike">
                <a:solidFill>
                  <a:srgbClr val="000000"/>
                </a:solidFill>
                <a:latin typeface="Arial"/>
                <a:ea typeface="Arial"/>
                <a:cs typeface="Arial"/>
                <a:sym typeface="Arial"/>
              </a:rPr>
              <a:t>equests</a:t>
            </a:r>
            <a:endParaRPr b="0" i="0" sz="6500" u="none" cap="none" strike="noStrike">
              <a:solidFill>
                <a:srgbClr val="000000"/>
              </a:solidFill>
              <a:latin typeface="Arial"/>
              <a:ea typeface="Arial"/>
              <a:cs typeface="Arial"/>
              <a:sym typeface="Arial"/>
            </a:endParaRPr>
          </a:p>
        </p:txBody>
      </p:sp>
      <p:sp>
        <p:nvSpPr>
          <p:cNvPr id="167" name="Google Shape;167;p40"/>
          <p:cNvSpPr txBox="1"/>
          <p:nvPr/>
        </p:nvSpPr>
        <p:spPr>
          <a:xfrm>
            <a:off x="6906296" y="2219707"/>
            <a:ext cx="15755410" cy="5355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000000"/>
                </a:solidFill>
                <a:latin typeface="Arial"/>
                <a:ea typeface="Arial"/>
                <a:cs typeface="Arial"/>
                <a:sym typeface="Arial"/>
              </a:rPr>
              <a:t>AIM is used for scheduling accommodated exams at the L/AC.</a:t>
            </a:r>
            <a:br>
              <a:rPr b="1" i="0" lang="en-US" sz="3200" u="none" cap="none" strike="noStrike">
                <a:solidFill>
                  <a:srgbClr val="000000"/>
                </a:solidFill>
                <a:latin typeface="Arial"/>
                <a:ea typeface="Arial"/>
                <a:cs typeface="Arial"/>
                <a:sym typeface="Arial"/>
              </a:rPr>
            </a:br>
            <a:r>
              <a:rPr b="0" i="0" lang="en-US" sz="2800" u="none" cap="none" strike="noStrike">
                <a:solidFill>
                  <a:srgbClr val="000000"/>
                </a:solidFill>
                <a:latin typeface="Arial"/>
                <a:ea typeface="Arial"/>
                <a:cs typeface="Arial"/>
                <a:sym typeface="Arial"/>
              </a:rPr>
              <a:t> Please contact the Exam Coordinator with any questions or concerns: </a:t>
            </a:r>
            <a:r>
              <a:rPr b="0" i="0" lang="en-US" sz="2800" u="sng" cap="none" strike="noStrike">
                <a:solidFill>
                  <a:srgbClr val="000000"/>
                </a:solidFill>
                <a:latin typeface="Arial"/>
                <a:ea typeface="Arial"/>
                <a:cs typeface="Arial"/>
                <a:sym typeface="Arial"/>
                <a:hlinkClick r:id="rId3">
                  <a:extLst>
                    <a:ext uri="{A12FA001-AC4F-418D-AE19-62706E023703}">
                      <ahyp:hlinkClr val="tx"/>
                    </a:ext>
                  </a:extLst>
                </a:hlinkClick>
              </a:rPr>
              <a:t>lac@pratt.edu</a:t>
            </a:r>
            <a:br>
              <a:rPr b="0" i="0" lang="en-US" sz="2800" u="none" cap="none" strike="noStrike">
                <a:solidFill>
                  <a:srgbClr val="000000"/>
                </a:solidFill>
                <a:latin typeface="Arial"/>
                <a:ea typeface="Arial"/>
                <a:cs typeface="Arial"/>
                <a:sym typeface="Arial"/>
              </a:rPr>
            </a:br>
            <a:endParaRPr b="0" i="0" sz="2800" u="none" cap="none" strike="noStrike">
              <a:solidFill>
                <a:srgbClr val="000000"/>
              </a:solidFill>
              <a:latin typeface="Arial"/>
              <a:ea typeface="Arial"/>
              <a:cs typeface="Arial"/>
              <a:sym typeface="Arial"/>
            </a:endParaRPr>
          </a:p>
          <a:p>
            <a:pPr indent="-514350" lvl="0" marL="514350" marR="0" rtl="0" algn="l">
              <a:lnSpc>
                <a:spcPct val="100000"/>
              </a:lnSpc>
              <a:spcBef>
                <a:spcPts val="0"/>
              </a:spcBef>
              <a:spcAft>
                <a:spcPts val="0"/>
              </a:spcAft>
              <a:buClr>
                <a:srgbClr val="000000"/>
              </a:buClr>
              <a:buSzPts val="3000"/>
              <a:buFont typeface="Calibri"/>
              <a:buAutoNum type="arabicPeriod"/>
            </a:pPr>
            <a:r>
              <a:rPr b="0" i="0" lang="en-US" sz="3000" u="none" cap="none" strike="noStrike">
                <a:solidFill>
                  <a:srgbClr val="000000"/>
                </a:solidFill>
                <a:latin typeface="Arial"/>
                <a:ea typeface="Arial"/>
                <a:cs typeface="Arial"/>
                <a:sym typeface="Arial"/>
              </a:rPr>
              <a:t>If your student would like to take an exam at the L/AC, they can do so by logging into the AIM portal using their Pratt OneKey and navigating to the “Alternative Testing” module. After your student has submitted an exam request, you and the L/AC will receive an email notifying you of the request.</a:t>
            </a:r>
            <a:br>
              <a:rPr b="0" i="0" lang="en-US" sz="2800" u="none" cap="none" strike="noStrike">
                <a:solidFill>
                  <a:srgbClr val="000000"/>
                </a:solidFill>
                <a:latin typeface="Arial"/>
                <a:ea typeface="Arial"/>
                <a:cs typeface="Arial"/>
                <a:sym typeface="Arial"/>
              </a:rPr>
            </a:br>
            <a:endParaRPr b="0" i="0" sz="2800" u="none" cap="none" strike="noStrike">
              <a:solidFill>
                <a:srgbClr val="000000"/>
              </a:solidFill>
              <a:latin typeface="Arial"/>
              <a:ea typeface="Arial"/>
              <a:cs typeface="Arial"/>
              <a:sym typeface="Arial"/>
            </a:endParaRPr>
          </a:p>
          <a:p>
            <a:pPr indent="0" lvl="1"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000000"/>
                </a:solidFill>
                <a:latin typeface="Arial"/>
                <a:ea typeface="Arial"/>
                <a:cs typeface="Arial"/>
                <a:sym typeface="Arial"/>
              </a:rPr>
              <a:t>     Click the link at the bottom of the email:</a:t>
            </a:r>
            <a:br>
              <a:rPr b="0" i="0" lang="en-US" sz="2800" u="none" cap="none" strike="noStrike">
                <a:solidFill>
                  <a:srgbClr val="000000"/>
                </a:solidFill>
                <a:latin typeface="Arial"/>
                <a:ea typeface="Arial"/>
                <a:cs typeface="Arial"/>
                <a:sym typeface="Arial"/>
              </a:rPr>
            </a:b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br>
              <a:rPr b="0" i="0" lang="en-US" sz="2800" u="none" cap="none" strike="noStrike">
                <a:solidFill>
                  <a:srgbClr val="000000"/>
                </a:solidFill>
                <a:latin typeface="Arial"/>
                <a:ea typeface="Arial"/>
                <a:cs typeface="Arial"/>
                <a:sym typeface="Arial"/>
              </a:rPr>
            </a:br>
            <a:endParaRPr b="0" i="0" sz="2800" u="none" cap="none" strike="noStrike">
              <a:solidFill>
                <a:srgbClr val="000000"/>
              </a:solidFill>
              <a:latin typeface="Arial"/>
              <a:ea typeface="Arial"/>
              <a:cs typeface="Arial"/>
              <a:sym typeface="Arial"/>
            </a:endParaRPr>
          </a:p>
        </p:txBody>
      </p:sp>
      <p:pic>
        <p:nvPicPr>
          <p:cNvPr descr="Two students walking down brick path on campus" id="168" name="Google Shape;168;p40"/>
          <p:cNvPicPr preferRelativeResize="0"/>
          <p:nvPr/>
        </p:nvPicPr>
        <p:blipFill rotWithShape="1">
          <a:blip r:embed="rId4">
            <a:alphaModFix/>
          </a:blip>
          <a:srcRect b="0" l="23340" r="17444" t="0"/>
          <a:stretch/>
        </p:blipFill>
        <p:spPr>
          <a:xfrm>
            <a:off x="-5866181" y="0"/>
            <a:ext cx="12185901" cy="13716000"/>
          </a:xfrm>
          <a:prstGeom prst="rect">
            <a:avLst/>
          </a:prstGeom>
          <a:noFill/>
          <a:ln>
            <a:noFill/>
          </a:ln>
        </p:spPr>
      </p:pic>
      <p:pic>
        <p:nvPicPr>
          <p:cNvPr descr="Pratt logo" id="169" name="Google Shape;169;p40"/>
          <p:cNvPicPr preferRelativeResize="0"/>
          <p:nvPr/>
        </p:nvPicPr>
        <p:blipFill rotWithShape="1">
          <a:blip r:embed="rId5">
            <a:alphaModFix/>
          </a:blip>
          <a:srcRect b="0" l="0" r="0" t="0"/>
          <a:stretch/>
        </p:blipFill>
        <p:spPr>
          <a:xfrm>
            <a:off x="21376313" y="12074713"/>
            <a:ext cx="2743200" cy="1440180"/>
          </a:xfrm>
          <a:prstGeom prst="rect">
            <a:avLst/>
          </a:prstGeom>
          <a:noFill/>
          <a:ln>
            <a:noFill/>
          </a:ln>
        </p:spPr>
      </p:pic>
      <p:pic>
        <p:nvPicPr>
          <p:cNvPr descr="A screenshot of an email sent by the website, AIM, displaying  course information." id="170" name="Google Shape;170;p40"/>
          <p:cNvPicPr preferRelativeResize="0"/>
          <p:nvPr/>
        </p:nvPicPr>
        <p:blipFill rotWithShape="1">
          <a:blip r:embed="rId6">
            <a:alphaModFix/>
          </a:blip>
          <a:srcRect b="0" l="0" r="0" t="0"/>
          <a:stretch/>
        </p:blipFill>
        <p:spPr>
          <a:xfrm>
            <a:off x="6906297" y="6315075"/>
            <a:ext cx="13170540" cy="6901870"/>
          </a:xfrm>
          <a:prstGeom prst="rect">
            <a:avLst/>
          </a:prstGeom>
          <a:noFill/>
          <a:ln>
            <a:noFill/>
          </a:ln>
        </p:spPr>
      </p:pic>
      <p:sp>
        <p:nvSpPr>
          <p:cNvPr id="171" name="Google Shape;171;p40"/>
          <p:cNvSpPr/>
          <p:nvPr/>
        </p:nvSpPr>
        <p:spPr>
          <a:xfrm>
            <a:off x="12418142" y="12425903"/>
            <a:ext cx="7256206" cy="1002890"/>
          </a:xfrm>
          <a:prstGeom prst="ellipse">
            <a:avLst/>
          </a:prstGeom>
          <a:noFill/>
          <a:ln cap="flat" cmpd="sng" w="41275">
            <a:solidFill>
              <a:schemeClr val="accent6"/>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