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1"/>
  </p:notesMasterIdLst>
  <p:sldIdLst>
    <p:sldId id="272" r:id="rId2"/>
    <p:sldId id="256" r:id="rId3"/>
    <p:sldId id="275" r:id="rId4"/>
    <p:sldId id="280" r:id="rId5"/>
    <p:sldId id="283" r:id="rId6"/>
    <p:sldId id="277" r:id="rId7"/>
    <p:sldId id="302" r:id="rId8"/>
    <p:sldId id="304" r:id="rId9"/>
    <p:sldId id="306" r:id="rId10"/>
    <p:sldId id="307" r:id="rId11"/>
    <p:sldId id="308" r:id="rId12"/>
    <p:sldId id="309" r:id="rId13"/>
    <p:sldId id="310" r:id="rId14"/>
    <p:sldId id="278" r:id="rId15"/>
    <p:sldId id="263" r:id="rId16"/>
    <p:sldId id="264" r:id="rId17"/>
    <p:sldId id="270" r:id="rId18"/>
    <p:sldId id="262" r:id="rId19"/>
    <p:sldId id="290" r:id="rId20"/>
    <p:sldId id="292" r:id="rId21"/>
    <p:sldId id="293" r:id="rId22"/>
    <p:sldId id="294" r:id="rId23"/>
    <p:sldId id="295" r:id="rId24"/>
    <p:sldId id="297" r:id="rId25"/>
    <p:sldId id="300" r:id="rId26"/>
    <p:sldId id="298" r:id="rId27"/>
    <p:sldId id="299" r:id="rId28"/>
    <p:sldId id="265" r:id="rId29"/>
    <p:sldId id="282" r:id="rId30"/>
  </p:sldIdLst>
  <p:sldSz cx="24384000" cy="13716000"/>
  <p:notesSz cx="6858000" cy="9144000"/>
  <p:embeddedFontLst>
    <p:embeddedFont>
      <p:font typeface="Helvetica Neue" panose="02000503000000020004" pitchFamily="2" charset="0"/>
      <p:regular r:id="rId32"/>
      <p:bold r:id="rId33"/>
      <p:italic r:id="rId34"/>
      <p:boldItalic r:id="rId35"/>
    </p:embeddedFont>
    <p:embeddedFont>
      <p:font typeface="Helvetica Neue Light" panose="02000403000000020004" pitchFamily="2"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XJZ7m4z4CZ+oWBNFhjckLeOA1K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p:cViewPr varScale="1">
        <p:scale>
          <a:sx n="52" d="100"/>
          <a:sy n="52" d="100"/>
        </p:scale>
        <p:origin x="336" y="2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93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27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05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176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79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36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472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030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055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184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559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422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029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160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430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91" name="Google Shape;1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12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6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81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14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302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1/22/25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71831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1/22/25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03902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1/22/25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93571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9"/>
        <p:cNvGrpSpPr/>
        <p:nvPr/>
      </p:nvGrpSpPr>
      <p:grpSpPr>
        <a:xfrm>
          <a:off x="0" y="0"/>
          <a:ext cx="0" cy="0"/>
          <a:chOff x="0" y="0"/>
          <a:chExt cx="0" cy="0"/>
        </a:xfrm>
      </p:grpSpPr>
      <p:sp>
        <p:nvSpPr>
          <p:cNvPr id="10" name="Google Shape;10;p2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4897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1/22/25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6732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1/22/25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24678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a:t>1/22/25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86028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a:t>1/22/25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44500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a:t>1/22/25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04705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1/22/25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5824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1/22/25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28838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1/22/25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40838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a:t>1/22/25</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a:t>‹#›</a:t>
            </a:fld>
            <a:endParaRPr lang="en-US" dirty="0"/>
          </a:p>
        </p:txBody>
      </p:sp>
    </p:spTree>
    <p:extLst>
      <p:ext uri="{BB962C8B-B14F-4D97-AF65-F5344CB8AC3E}">
        <p14:creationId xmlns:p14="http://schemas.microsoft.com/office/powerpoint/2010/main" val="992648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mailto:esulliv5@pratt.edu" TargetMode="External"/><Relationship Id="rId4" Type="http://schemas.openxmlformats.org/officeDocument/2006/relationships/hyperlink" Target="mailto:lac@pratt.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docs.google.com/document/d/1zyC28PNzqfqV-cQDpmcCNHjRry-Sbp4zYftYk_AeiLU/edit#heading=h.x86dd77vax2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pratt.edu/about/offices/information-technology/kaltura-personal-capture/" TargetMode="External"/><Relationship Id="rId4" Type="http://schemas.openxmlformats.org/officeDocument/2006/relationships/hyperlink" Target="https://www.pratt.edu/about/accessibilit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WqsQQ1mD9f-0p-EstlKXyx9WM-MesmTI/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hyperlink" Target="mailto:starfish@pratt.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eton.accessiblelearning.com/Pratt/instructor"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mailto:lac@pratt.edu"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pic>
        <p:nvPicPr>
          <p:cNvPr id="175" name="Google Shape;175;p17" descr="A couple of people standing in a park with a large sculpture"/>
          <p:cNvPicPr preferRelativeResize="0"/>
          <p:nvPr/>
        </p:nvPicPr>
        <p:blipFill rotWithShape="1">
          <a:blip r:embed="rId3"/>
          <a:srcRect t="15746"/>
          <a:stretch/>
        </p:blipFill>
        <p:spPr>
          <a:xfrm>
            <a:off x="0" y="-3074636"/>
            <a:ext cx="24384000" cy="13712032"/>
          </a:xfrm>
          <a:prstGeom prst="rect">
            <a:avLst/>
          </a:prstGeom>
          <a:noFill/>
        </p:spPr>
      </p:pic>
      <p:sp>
        <p:nvSpPr>
          <p:cNvPr id="14" name="TextBox 13">
            <a:extLst>
              <a:ext uri="{FF2B5EF4-FFF2-40B4-BE49-F238E27FC236}">
                <a16:creationId xmlns:a16="http://schemas.microsoft.com/office/drawing/2014/main" id="{82320634-ADB5-DC99-6BC7-A9EC374AD33E}"/>
              </a:ext>
              <a:ext uri="{C183D7F6-B498-43B3-948B-1728B52AA6E4}">
                <adec:decorative xmlns:adec="http://schemas.microsoft.com/office/drawing/2017/decorative" val="1"/>
              </a:ext>
            </a:extLst>
          </p:cNvPr>
          <p:cNvSpPr txBox="1"/>
          <p:nvPr/>
        </p:nvSpPr>
        <p:spPr>
          <a:xfrm>
            <a:off x="0" y="987435"/>
            <a:ext cx="12729076" cy="1600438"/>
          </a:xfrm>
          <a:prstGeom prst="rect">
            <a:avLst/>
          </a:prstGeom>
          <a:solidFill>
            <a:srgbClr val="FFFFFF">
              <a:alpha val="75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grpSp>
        <p:nvGrpSpPr>
          <p:cNvPr id="4" name="Group 3">
            <a:extLst>
              <a:ext uri="{FF2B5EF4-FFF2-40B4-BE49-F238E27FC236}">
                <a16:creationId xmlns:a16="http://schemas.microsoft.com/office/drawing/2014/main" id="{91982D58-6C82-947D-F6E7-7F1C9179FB0F}"/>
              </a:ext>
              <a:ext uri="{C183D7F6-B498-43B3-948B-1728B52AA6E4}">
                <adec:decorative xmlns:adec="http://schemas.microsoft.com/office/drawing/2017/decorative" val="1"/>
              </a:ext>
            </a:extLst>
          </p:cNvPr>
          <p:cNvGrpSpPr/>
          <p:nvPr/>
        </p:nvGrpSpPr>
        <p:grpSpPr>
          <a:xfrm>
            <a:off x="114" y="10062991"/>
            <a:ext cx="24391078" cy="3583705"/>
            <a:chOff x="114" y="10062990"/>
            <a:chExt cx="24391078" cy="3583705"/>
          </a:xfrm>
        </p:grpSpPr>
        <p:sp>
          <p:nvSpPr>
            <p:cNvPr id="13" name="Rectangle 12">
              <a:extLst>
                <a:ext uri="{FF2B5EF4-FFF2-40B4-BE49-F238E27FC236}">
                  <a16:creationId xmlns:a16="http://schemas.microsoft.com/office/drawing/2014/main" id="{EF2B962C-E9BD-B67E-C618-5A4B14E01F9A}"/>
                </a:ext>
              </a:extLst>
            </p:cNvPr>
            <p:cNvSpPr/>
            <p:nvPr/>
          </p:nvSpPr>
          <p:spPr>
            <a:xfrm>
              <a:off x="114" y="10062990"/>
              <a:ext cx="24391078" cy="358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4"/>
              <a:endParaRPr lang="en-US" sz="6000" b="1" dirty="0">
                <a:solidFill>
                  <a:schemeClr val="tx1"/>
                </a:solidFill>
                <a:cs typeface="Arial"/>
              </a:endParaRPr>
            </a:p>
          </p:txBody>
        </p:sp>
        <p:sp>
          <p:nvSpPr>
            <p:cNvPr id="2" name="TextBox 1">
              <a:extLst>
                <a:ext uri="{FF2B5EF4-FFF2-40B4-BE49-F238E27FC236}">
                  <a16:creationId xmlns:a16="http://schemas.microsoft.com/office/drawing/2014/main" id="{E9BBEE64-436A-C8D0-0FCB-5FF807590F15}"/>
                </a:ext>
              </a:extLst>
            </p:cNvPr>
            <p:cNvSpPr txBox="1"/>
            <p:nvPr/>
          </p:nvSpPr>
          <p:spPr>
            <a:xfrm>
              <a:off x="613893" y="11015121"/>
              <a:ext cx="22117455" cy="163121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b="1" dirty="0">
                  <a:latin typeface="Calibri"/>
                </a:rPr>
                <a:t>Guidance &amp; Information on Accommodations, Services, and </a:t>
              </a:r>
              <a:br>
                <a:rPr lang="en-US" sz="5000" b="1" dirty="0">
                  <a:latin typeface="Calibri"/>
                </a:rPr>
              </a:br>
              <a:r>
                <a:rPr lang="en-US" sz="5000" b="1" dirty="0">
                  <a:latin typeface="Calibri"/>
                </a:rPr>
                <a:t>Faculty Support provided by Pratt’s Learning/Access Center</a:t>
              </a:r>
              <a:r>
                <a:rPr lang="en-US" sz="5000" dirty="0">
                  <a:latin typeface="Calibri"/>
                  <a:cs typeface="Calibri"/>
                </a:rPr>
                <a:t>​</a:t>
              </a:r>
              <a:endParaRPr lang="en-US" sz="5000" dirty="0"/>
            </a:p>
          </p:txBody>
        </p:sp>
      </p:grpSp>
      <p:sp>
        <p:nvSpPr>
          <p:cNvPr id="3" name="Title 2">
            <a:extLst>
              <a:ext uri="{FF2B5EF4-FFF2-40B4-BE49-F238E27FC236}">
                <a16:creationId xmlns:a16="http://schemas.microsoft.com/office/drawing/2014/main" id="{FA1692BE-F057-3C52-3A2B-BACE86C09ACA}"/>
              </a:ext>
            </a:extLst>
          </p:cNvPr>
          <p:cNvSpPr txBox="1">
            <a:spLocks noGrp="1"/>
          </p:cNvSpPr>
          <p:nvPr>
            <p:ph type="title" idx="4294967295"/>
          </p:nvPr>
        </p:nvSpPr>
        <p:spPr>
          <a:xfrm>
            <a:off x="613893" y="1365161"/>
            <a:ext cx="1133596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Arial"/>
                <a:ea typeface="Arial"/>
                <a:cs typeface="Arial"/>
                <a:sym typeface="Arial"/>
              </a:rPr>
              <a:t> L/AC Faculty Guide</a:t>
            </a:r>
            <a:r>
              <a:rPr kumimoji="0" lang="en-US" sz="4800" b="1" i="0" u="none" strike="noStrike" kern="0" cap="none" spc="0" normalizeH="0" baseline="0" noProof="0" dirty="0">
                <a:ln>
                  <a:noFill/>
                </a:ln>
                <a:solidFill>
                  <a:srgbClr val="000000"/>
                </a:solidFill>
                <a:effectLst/>
                <a:uLnTx/>
                <a:uFillTx/>
                <a:latin typeface="Calibri"/>
                <a:ea typeface="Arial"/>
                <a:cs typeface="Arial"/>
                <a:sym typeface="Arial"/>
              </a:rPr>
              <a:t> </a:t>
            </a:r>
            <a:r>
              <a:rPr lang="en-US" sz="4800" b="1" kern="0" dirty="0">
                <a:solidFill>
                  <a:srgbClr val="000000"/>
                </a:solidFill>
                <a:latin typeface="Arial"/>
                <a:ea typeface="Arial"/>
                <a:cs typeface="Arial"/>
                <a:sym typeface="Arial"/>
              </a:rPr>
              <a:t>Fall 2024</a:t>
            </a:r>
            <a:r>
              <a:rPr kumimoji="0" lang="en-US" sz="4800" b="0" i="0" u="none" strike="noStrike" kern="0" cap="none" spc="0" normalizeH="0" baseline="0" noProof="0" dirty="0">
                <a:ln>
                  <a:noFill/>
                </a:ln>
                <a:solidFill>
                  <a:srgbClr val="000000"/>
                </a:solidFill>
                <a:effectLst/>
                <a:uLnTx/>
                <a:uFillTx/>
                <a:latin typeface="Arial"/>
                <a:ea typeface="Arial"/>
                <a:cs typeface="Arial"/>
                <a:sym typeface="Arial"/>
              </a:rPr>
              <a:t>​​</a:t>
            </a:r>
            <a:br>
              <a:rPr kumimoji="0" lang="en-US" sz="48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4800" b="0" i="0" u="none" strike="noStrike" kern="0" cap="none" spc="0" normalizeH="0" baseline="0" noProof="0" dirty="0">
                <a:ln>
                  <a:noFill/>
                </a:ln>
                <a:solidFill>
                  <a:srgbClr val="000000"/>
                </a:solidFill>
                <a:effectLst/>
                <a:uLnTx/>
                <a:uFillTx/>
                <a:latin typeface="Calibri"/>
                <a:ea typeface="Arial"/>
                <a:cs typeface="Calibri"/>
                <a:sym typeface="Arial"/>
              </a:rPr>
              <a:t>​</a:t>
            </a:r>
            <a:endParaRPr kumimoji="0" lang="en-US" sz="4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Picture 6" descr="Pratt logo">
            <a:extLst>
              <a:ext uri="{FF2B5EF4-FFF2-40B4-BE49-F238E27FC236}">
                <a16:creationId xmlns:a16="http://schemas.microsoft.com/office/drawing/2014/main" id="{174DB351-8678-4A26-12F9-D3D7A445A3E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Testing</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476882"/>
            <a:ext cx="15755410" cy="2769989"/>
          </a:xfrm>
          <a:prstGeom prst="rect">
            <a:avLst/>
          </a:prstGeom>
          <a:noFill/>
          <a:ln>
            <a:noFill/>
          </a:ln>
        </p:spPr>
        <p:txBody>
          <a:bodyPr spcFirstLastPara="1" wrap="square" lIns="0" tIns="0" rIns="0" bIns="0" anchor="t" anchorCtr="0">
            <a:spAutoFit/>
          </a:bodyPr>
          <a:lstStyle/>
          <a:p>
            <a:pPr marL="742950" indent="-742950">
              <a:buFont typeface="+mj-lt"/>
              <a:buAutoNum type="arabicPeriod" startAt="2"/>
            </a:pPr>
            <a:r>
              <a:rPr lang="en-US" sz="3600" dirty="0"/>
              <a:t>Log into AIM using your Pratt OneKey to access the Exam Upload and Instruction portal:</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3074" name="Picture 2" descr="A screenshot of the website, AIM, displaying the Exam Upload and Instruction Portal buttons">
            <a:extLst>
              <a:ext uri="{FF2B5EF4-FFF2-40B4-BE49-F238E27FC236}">
                <a16:creationId xmlns:a16="http://schemas.microsoft.com/office/drawing/2014/main" id="{3D835681-29ED-973C-D583-9D32D0780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4004751"/>
            <a:ext cx="14113316" cy="913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4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Testing</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476882"/>
            <a:ext cx="15755410" cy="2215991"/>
          </a:xfrm>
          <a:prstGeom prst="rect">
            <a:avLst/>
          </a:prstGeom>
          <a:noFill/>
          <a:ln>
            <a:noFill/>
          </a:ln>
        </p:spPr>
        <p:txBody>
          <a:bodyPr spcFirstLastPara="1" wrap="square" lIns="0" tIns="0" rIns="0" bIns="0" anchor="t" anchorCtr="0">
            <a:spAutoFit/>
          </a:bodyPr>
          <a:lstStyle/>
          <a:p>
            <a:pPr marL="742950" indent="-742950">
              <a:buFont typeface="+mj-lt"/>
              <a:buAutoNum type="arabicPeriod" startAt="3"/>
            </a:pPr>
            <a:r>
              <a:rPr lang="en-US" sz="3600" dirty="0"/>
              <a:t>Click the link that says “Upload Exam” to upload the exam file:</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5122" name="Picture 2" descr="A screenshot of the website, AIM, displaying how to upload an exam. Two red arrows highlight the &quot;Upload Exam&quot; and &quot;Back to previous Page&quot; buttons.">
            <a:extLst>
              <a:ext uri="{FF2B5EF4-FFF2-40B4-BE49-F238E27FC236}">
                <a16:creationId xmlns:a16="http://schemas.microsoft.com/office/drawing/2014/main" id="{229F47FB-AF98-D703-0571-FC622E0AB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3356277"/>
            <a:ext cx="13304307" cy="76542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08;p8">
            <a:extLst>
              <a:ext uri="{FF2B5EF4-FFF2-40B4-BE49-F238E27FC236}">
                <a16:creationId xmlns:a16="http://schemas.microsoft.com/office/drawing/2014/main" id="{61B3E6E2-DD2C-9E6A-09D2-F6E2FF5D5051}"/>
              </a:ext>
            </a:extLst>
          </p:cNvPr>
          <p:cNvSpPr txBox="1"/>
          <p:nvPr/>
        </p:nvSpPr>
        <p:spPr>
          <a:xfrm>
            <a:off x="6906296" y="11296268"/>
            <a:ext cx="15755410" cy="2769989"/>
          </a:xfrm>
          <a:prstGeom prst="rect">
            <a:avLst/>
          </a:prstGeom>
          <a:noFill/>
          <a:ln>
            <a:noFill/>
          </a:ln>
        </p:spPr>
        <p:txBody>
          <a:bodyPr spcFirstLastPara="1" wrap="square" lIns="0" tIns="0" rIns="0" bIns="0" anchor="t" anchorCtr="0">
            <a:spAutoFit/>
          </a:bodyPr>
          <a:lstStyle/>
          <a:p>
            <a:r>
              <a:rPr lang="en-US" sz="3600" b="0" i="0" u="none" strike="noStrike" dirty="0">
                <a:solidFill>
                  <a:srgbClr val="000000"/>
                </a:solidFill>
                <a:effectLst/>
                <a:latin typeface="Arial" panose="020B0604020202020204" pitchFamily="34" charset="0"/>
              </a:rPr>
              <a:t>After, click the button on the bottom right to navigate back to the “Exam Upload and Instruction” portal</a:t>
            </a: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0568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Testing</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591182"/>
            <a:ext cx="15755410" cy="1661993"/>
          </a:xfrm>
          <a:prstGeom prst="rect">
            <a:avLst/>
          </a:prstGeom>
          <a:noFill/>
          <a:ln>
            <a:noFill/>
          </a:ln>
        </p:spPr>
        <p:txBody>
          <a:bodyPr spcFirstLastPara="1" wrap="square" lIns="0" tIns="0" rIns="0" bIns="0" anchor="t" anchorCtr="0">
            <a:spAutoFit/>
          </a:bodyPr>
          <a:lstStyle/>
          <a:p>
            <a:pPr marL="742950" indent="-742950">
              <a:buFont typeface="+mj-lt"/>
              <a:buAutoNum type="arabicPeriod" startAt="4"/>
            </a:pPr>
            <a:r>
              <a:rPr lang="en-US" sz="3600" dirty="0"/>
              <a:t>Click the “Exam Instruction” button on the right side and fill out the form:</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600" b="0" i="0" u="none" strike="noStrike" dirty="0">
                <a:solidFill>
                  <a:srgbClr val="000000"/>
                </a:solidFill>
                <a:effectLst/>
                <a:latin typeface="Arial" panose="020B0604020202020204" pitchFamily="34" charset="0"/>
              </a:rPr>
            </a:br>
            <a:endParaRPr lang="en-US" sz="36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7170" name="Picture 2" descr="A screenshot of the website, AIM, displaying how to find the Exam Instruction form. A red circle highlights the &quot;Exam Instruction&quot; button.">
            <a:extLst>
              <a:ext uri="{FF2B5EF4-FFF2-40B4-BE49-F238E27FC236}">
                <a16:creationId xmlns:a16="http://schemas.microsoft.com/office/drawing/2014/main" id="{56EE76B1-E782-963F-44DF-F022A5355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3629038"/>
            <a:ext cx="16912323" cy="772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7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AIM: Alternative Testing</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8981931"/>
            <a:ext cx="15755410" cy="2646878"/>
          </a:xfrm>
          <a:prstGeom prst="rect">
            <a:avLst/>
          </a:prstGeom>
          <a:noFill/>
          <a:ln>
            <a:noFill/>
          </a:ln>
        </p:spPr>
        <p:txBody>
          <a:bodyPr spcFirstLastPara="1" wrap="square" lIns="0" tIns="0" rIns="0" bIns="0" anchor="t" anchorCtr="0">
            <a:spAutoFit/>
          </a:bodyPr>
          <a:lstStyle/>
          <a:p>
            <a:pPr marL="742950" indent="-742950">
              <a:buFont typeface="+mj-lt"/>
              <a:buAutoNum type="arabicPeriod" startAt="5"/>
            </a:pPr>
            <a:r>
              <a:rPr lang="en-US" sz="3600" dirty="0"/>
              <a:t>Once the instructions are filled out, click “Submit Exam Instruction” button. You will receive a confirmation message on the screen. You can now exit AIM</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200" b="0" i="0" u="none" strike="noStrike" dirty="0">
                <a:solidFill>
                  <a:srgbClr val="000000"/>
                </a:solidFill>
                <a:effectLst/>
                <a:latin typeface="Arial" panose="020B0604020202020204" pitchFamily="34" charset="0"/>
              </a:rPr>
            </a:br>
            <a:endParaRPr lang="en-US" sz="32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pic>
        <p:nvPicPr>
          <p:cNvPr id="9218" name="Picture 2" descr="A screenshot of the website, AIM, displaying the Exam Instruction form.">
            <a:extLst>
              <a:ext uri="{FF2B5EF4-FFF2-40B4-BE49-F238E27FC236}">
                <a16:creationId xmlns:a16="http://schemas.microsoft.com/office/drawing/2014/main" id="{44389518-557B-99B3-F974-9235D88BA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296" y="2437483"/>
            <a:ext cx="10410154" cy="627278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08;p8">
            <a:extLst>
              <a:ext uri="{FF2B5EF4-FFF2-40B4-BE49-F238E27FC236}">
                <a16:creationId xmlns:a16="http://schemas.microsoft.com/office/drawing/2014/main" id="{FF273AC3-BAC8-2399-1149-85BD3D067ACE}"/>
              </a:ext>
            </a:extLst>
          </p:cNvPr>
          <p:cNvSpPr txBox="1"/>
          <p:nvPr/>
        </p:nvSpPr>
        <p:spPr>
          <a:xfrm>
            <a:off x="6906296" y="10894149"/>
            <a:ext cx="15755410" cy="2646878"/>
          </a:xfrm>
          <a:prstGeom prst="rect">
            <a:avLst/>
          </a:prstGeom>
          <a:noFill/>
          <a:ln>
            <a:noFill/>
          </a:ln>
        </p:spPr>
        <p:txBody>
          <a:bodyPr spcFirstLastPara="1" wrap="square" lIns="0" tIns="0" rIns="0" bIns="0" anchor="t" anchorCtr="0">
            <a:spAutoFit/>
          </a:bodyPr>
          <a:lstStyle/>
          <a:p>
            <a:pPr marL="742950" indent="-742950">
              <a:buFont typeface="+mj-lt"/>
              <a:buAutoNum type="arabicPeriod" startAt="6"/>
            </a:pPr>
            <a:r>
              <a:rPr lang="en-US" sz="3600" dirty="0"/>
              <a:t>Once your student has completed the exam, you will receive an automated email that the exam has been uploaded to the AIM portal. You can download your student’s exam through the portal</a:t>
            </a:r>
            <a:endParaRPr lang="en-US" sz="3600" b="0" i="0" u="none" strike="noStrike" dirty="0">
              <a:solidFill>
                <a:srgbClr val="000000"/>
              </a:solidFill>
              <a:effectLst/>
              <a:latin typeface="Arial" panose="020B0604020202020204" pitchFamily="34" charset="0"/>
            </a:endParaRPr>
          </a:p>
          <a:p>
            <a:pPr rtl="0">
              <a:spcBef>
                <a:spcPts val="0"/>
              </a:spcBef>
              <a:spcAft>
                <a:spcPts val="0"/>
              </a:spcAft>
            </a:pPr>
            <a:br>
              <a:rPr lang="en-US" sz="3200" b="0" i="0" u="none" strike="noStrike" dirty="0">
                <a:solidFill>
                  <a:srgbClr val="000000"/>
                </a:solidFill>
                <a:effectLst/>
                <a:latin typeface="Arial" panose="020B0604020202020204" pitchFamily="34" charset="0"/>
              </a:rPr>
            </a:br>
            <a:endParaRPr lang="en-US" sz="3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4639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alphaModFix/>
          </a:blip>
          <a:srcRect t="15627"/>
          <a:stretch/>
        </p:blipFill>
        <p:spPr>
          <a:xfrm>
            <a:off x="3799267" y="23937"/>
            <a:ext cx="24384000" cy="13712032"/>
          </a:xfrm>
          <a:prstGeom prst="rect">
            <a:avLst/>
          </a:prstGeom>
          <a:noFill/>
          <a:ln>
            <a:noFill/>
          </a:ln>
        </p:spPr>
      </p:pic>
      <p:sp>
        <p:nvSpPr>
          <p:cNvPr id="3" name="Rectangle 2">
            <a:extLst>
              <a:ext uri="{FF2B5EF4-FFF2-40B4-BE49-F238E27FC236}">
                <a16:creationId xmlns:a16="http://schemas.microsoft.com/office/drawing/2014/main" id="{4186E076-24C2-6A66-C37D-FEAEEB2DB351}"/>
              </a:ext>
              <a:ext uri="{C183D7F6-B498-43B3-948B-1728B52AA6E4}">
                <adec:decorative xmlns:adec="http://schemas.microsoft.com/office/drawing/2017/decorative" val="1"/>
              </a:ext>
            </a:extLst>
          </p:cNvPr>
          <p:cNvSpPr/>
          <p:nvPr/>
        </p:nvSpPr>
        <p:spPr>
          <a:xfrm>
            <a:off x="-7061" y="-9527"/>
            <a:ext cx="28254560" cy="2122115"/>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Google Shape;176;p17"/>
          <p:cNvSpPr txBox="1">
            <a:spLocks noGrp="1"/>
          </p:cNvSpPr>
          <p:nvPr>
            <p:ph type="title" idx="4294967295"/>
          </p:nvPr>
        </p:nvSpPr>
        <p:spPr>
          <a:xfrm>
            <a:off x="-7224" y="-280496"/>
            <a:ext cx="23815034" cy="2669192"/>
          </a:xfrm>
          <a:prstGeom prst="rect">
            <a:avLst/>
          </a:prstGeom>
          <a:noFill/>
          <a:ln>
            <a:noFill/>
            <a:prstDash/>
          </a:ln>
          <a:effectLst/>
        </p:spPr>
        <p:txBody>
          <a:bodyPr rot="0" spcFirstLastPara="1" vertOverflow="overflow" horzOverflow="overflow" vert="horz" wrap="square" lIns="762000" tIns="762000" rIns="762000" bIns="762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000000"/>
                </a:solidFill>
                <a:effectLst/>
                <a:uLnTx/>
                <a:uFillTx/>
                <a:latin typeface="Arial"/>
                <a:ea typeface="Arial"/>
                <a:cs typeface="Arial"/>
                <a:sym typeface="Arial"/>
              </a:rPr>
              <a:t>Application of Accommodations in the Classroom</a:t>
            </a:r>
            <a:endParaRPr kumimoji="0" lang="en-US"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Rectangle 6">
            <a:extLst>
              <a:ext uri="{FF2B5EF4-FFF2-40B4-BE49-F238E27FC236}">
                <a16:creationId xmlns:a16="http://schemas.microsoft.com/office/drawing/2014/main" id="{74C5420A-8257-5941-7361-CA2C8C17D26F}"/>
              </a:ext>
              <a:ext uri="{C183D7F6-B498-43B3-948B-1728B52AA6E4}">
                <adec:decorative xmlns:adec="http://schemas.microsoft.com/office/drawing/2017/decorative" val="1"/>
              </a:ext>
            </a:extLst>
          </p:cNvPr>
          <p:cNvSpPr/>
          <p:nvPr/>
        </p:nvSpPr>
        <p:spPr>
          <a:xfrm>
            <a:off x="-14159" y="2085869"/>
            <a:ext cx="16328979" cy="11683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A540FB5-43C9-ADAA-2082-84E1E77BAD28}"/>
              </a:ext>
            </a:extLst>
          </p:cNvPr>
          <p:cNvSpPr txBox="1"/>
          <p:nvPr/>
        </p:nvSpPr>
        <p:spPr>
          <a:xfrm>
            <a:off x="576190" y="2375931"/>
            <a:ext cx="15564821" cy="100642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Reasonable accommodations may require adjustments to how courses are conducted and/or how program requirements can be met. However, reasonable accommodations are not meant to alter the fundamental nature or the essential learning outcomes of the course or program.</a:t>
            </a:r>
          </a:p>
          <a:p>
            <a:endParaRPr lang="en-US" sz="3600" dirty="0"/>
          </a:p>
          <a:p>
            <a:r>
              <a:rPr lang="en-US" sz="3600" dirty="0"/>
              <a:t>Some accommodations involve more instructor involvement to determine how the accommodations will apply to the course. Students are encouraged to reach out to their instructors once the faculty notification letter has been sent to discuss all of their accommodations. </a:t>
            </a:r>
          </a:p>
          <a:p>
            <a:endParaRPr lang="en-US" sz="3600" dirty="0"/>
          </a:p>
          <a:p>
            <a:r>
              <a:rPr lang="en-US" sz="3600" b="1" dirty="0"/>
              <a:t>The following accommodations may involve more extensive conversations and are covered in the following pages:</a:t>
            </a:r>
            <a:endParaRPr lang="en-US" b="1" dirty="0"/>
          </a:p>
          <a:p>
            <a:endParaRPr lang="en-US" sz="3600" b="1" dirty="0"/>
          </a:p>
          <a:p>
            <a:pPr marL="571500" indent="-571500">
              <a:buChar char="•"/>
            </a:pPr>
            <a:r>
              <a:rPr lang="en-US" sz="3600" dirty="0"/>
              <a:t>Disability-related absences</a:t>
            </a:r>
          </a:p>
          <a:p>
            <a:pPr marL="571500" indent="-571500">
              <a:buChar char="•"/>
            </a:pPr>
            <a:r>
              <a:rPr lang="en-US" sz="3600" dirty="0"/>
              <a:t>Deadline extensions</a:t>
            </a:r>
          </a:p>
          <a:p>
            <a:pPr marL="571500" indent="-571500">
              <a:buChar char="•"/>
            </a:pPr>
            <a:r>
              <a:rPr lang="en-US" sz="3600" dirty="0"/>
              <a:t>Testing accommodations</a:t>
            </a:r>
          </a:p>
          <a:p>
            <a:pPr marL="571500" indent="-571500">
              <a:buChar char="•"/>
            </a:pPr>
            <a:r>
              <a:rPr lang="en-US" sz="3600" dirty="0"/>
              <a:t>Note-taking assistance</a:t>
            </a:r>
          </a:p>
          <a:p>
            <a:endParaRPr lang="en-US" sz="3600" dirty="0"/>
          </a:p>
        </p:txBody>
      </p:sp>
      <p:pic>
        <p:nvPicPr>
          <p:cNvPr id="6" name="Picture 7" descr="Pratt logo">
            <a:extLst>
              <a:ext uri="{FF2B5EF4-FFF2-40B4-BE49-F238E27FC236}">
                <a16:creationId xmlns:a16="http://schemas.microsoft.com/office/drawing/2014/main" id="{2D1AAA78-E7DC-BBBF-E75E-FAADF4FDD37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2442115" y="12520545"/>
            <a:ext cx="2324100" cy="781050"/>
          </a:xfrm>
          <a:prstGeom prst="rect">
            <a:avLst/>
          </a:prstGeom>
        </p:spPr>
      </p:pic>
    </p:spTree>
    <p:extLst>
      <p:ext uri="{BB962C8B-B14F-4D97-AF65-F5344CB8AC3E}">
        <p14:creationId xmlns:p14="http://schemas.microsoft.com/office/powerpoint/2010/main" val="425293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20" y="-5298"/>
            <a:ext cx="18036824"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Disability-Related Absences </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750381"/>
            <a:ext cx="15755410" cy="9417963"/>
          </a:xfrm>
          <a:prstGeom prst="rect">
            <a:avLst/>
          </a:prstGeom>
          <a:noFill/>
          <a:ln>
            <a:noFill/>
          </a:ln>
        </p:spPr>
        <p:txBody>
          <a:bodyPr spcFirstLastPara="1" wrap="square" lIns="0" tIns="0" rIns="0" bIns="0" anchor="t" anchorCtr="0">
            <a:spAutoFit/>
          </a:bodyPr>
          <a:lstStyle/>
          <a:p>
            <a:pPr marL="571500" indent="-571500">
              <a:buChar char="•"/>
            </a:pPr>
            <a:r>
              <a:rPr lang="en-US" sz="3600" dirty="0"/>
              <a:t>When you see this accommodation it means the L/AC office has documentation on file verifying the student’s disability may result in absences, which would be considered “disability-related absences” </a:t>
            </a:r>
            <a:br>
              <a:rPr lang="en-US" sz="3600" dirty="0"/>
            </a:br>
            <a:endParaRPr lang="en-US" sz="3600" dirty="0"/>
          </a:p>
          <a:p>
            <a:pPr marL="571500" indent="-571500">
              <a:buChar char="•"/>
            </a:pPr>
            <a:r>
              <a:rPr lang="en-US" sz="3600" dirty="0"/>
              <a:t>The professor should not request additional documentation, such as </a:t>
            </a:r>
            <a:r>
              <a:rPr lang="en-US" sz="3600" b="0" i="0" u="none" strike="noStrike" cap="none" dirty="0">
                <a:latin typeface="Arial"/>
                <a:ea typeface="Arial"/>
                <a:cs typeface="Arial"/>
                <a:sym typeface="Arial"/>
              </a:rPr>
              <a:t>a </a:t>
            </a:r>
            <a:r>
              <a:rPr lang="en-US" sz="3600" dirty="0"/>
              <a:t>doctor’s note</a:t>
            </a:r>
            <a:r>
              <a:rPr lang="en-US" sz="3600" b="0" i="0" u="none" strike="noStrike" cap="none" dirty="0">
                <a:latin typeface="Arial"/>
                <a:ea typeface="Arial"/>
                <a:cs typeface="Arial"/>
                <a:sym typeface="Arial"/>
              </a:rPr>
              <a:t>,</a:t>
            </a:r>
            <a:r>
              <a:rPr lang="en-US" sz="3600" dirty="0"/>
              <a:t> from the student when there</a:t>
            </a:r>
            <a:r>
              <a:rPr lang="en-US" sz="3600" b="0" i="0" u="none" strike="noStrike" cap="none" dirty="0">
                <a:latin typeface="Arial"/>
                <a:ea typeface="Arial"/>
                <a:cs typeface="Arial"/>
                <a:sym typeface="Arial"/>
              </a:rPr>
              <a:t> is </a:t>
            </a:r>
            <a:r>
              <a:rPr lang="en-US" sz="3600" dirty="0"/>
              <a:t>a disability-related absence </a:t>
            </a:r>
            <a:br>
              <a:rPr lang="en-US" sz="3600" dirty="0"/>
            </a:br>
            <a:endParaRPr lang="en-US" sz="3600" dirty="0"/>
          </a:p>
          <a:p>
            <a:pPr marL="685800" indent="-685800">
              <a:buFont typeface="Arial,Sans-Serif"/>
              <a:buChar char="•"/>
            </a:pPr>
            <a:r>
              <a:rPr lang="en-US" sz="3600" dirty="0"/>
              <a:t>We encourage students to communicate clearly with their professors if they experience a disability-related absence by emailing the professor (and copying the L/AC advisor) as soon as they realize they will be absent</a:t>
            </a:r>
            <a:br>
              <a:rPr lang="en-US" sz="3600" dirty="0"/>
            </a:br>
            <a:endParaRPr lang="en-US" sz="3600" dirty="0"/>
          </a:p>
          <a:p>
            <a:pPr marL="685800" indent="-685800">
              <a:buFont typeface="Arial,Sans-Serif"/>
              <a:buChar char="•"/>
            </a:pPr>
            <a:r>
              <a:rPr lang="en-US" sz="3600" dirty="0"/>
              <a:t>A student should not receive an automatic grade penalty for a disability-related absence. However, a student may miss so much instruction that they are at risk of failing. In these cases, the professor should alert the L/AC of this situation via a Starfish flag or other communication</a:t>
            </a:r>
          </a:p>
          <a:p>
            <a:pPr marL="571500" indent="-571500">
              <a:buFont typeface="Arial,Sans-Serif"/>
              <a:buChar char="•"/>
            </a:pPr>
            <a:endParaRPr lang="en-US" sz="3600" dirty="0"/>
          </a:p>
          <a:p>
            <a:pPr marL="571500" indent="-571500">
              <a:buChar char="•"/>
            </a:pPr>
            <a:endParaRPr lang="en-US" sz="3600" dirty="0"/>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76313" y="12074713"/>
            <a:ext cx="2743200" cy="14401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5" name="Rectangle 4">
            <a:extLst>
              <a:ext uri="{FF2B5EF4-FFF2-40B4-BE49-F238E27FC236}">
                <a16:creationId xmlns:a16="http://schemas.microsoft.com/office/drawing/2014/main" id="{6021D308-F381-5CE3-E9CA-59B6D0753E02}"/>
              </a:ext>
              <a:ext uri="{C183D7F6-B498-43B3-948B-1728B52AA6E4}">
                <adec:decorative xmlns:adec="http://schemas.microsoft.com/office/drawing/2017/decorative" val="1"/>
              </a:ext>
            </a:extLst>
          </p:cNvPr>
          <p:cNvSpPr/>
          <p:nvPr/>
        </p:nvSpPr>
        <p:spPr>
          <a:xfrm>
            <a:off x="-7061" y="6572"/>
            <a:ext cx="24412135" cy="2122115"/>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Google Shape;115;p9"/>
          <p:cNvSpPr txBox="1">
            <a:spLocks noGrp="1"/>
          </p:cNvSpPr>
          <p:nvPr>
            <p:ph type="title" idx="4294967295"/>
          </p:nvPr>
        </p:nvSpPr>
        <p:spPr>
          <a:xfrm>
            <a:off x="733413" y="448281"/>
            <a:ext cx="22884975"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Deadline Extensions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6" name="Google Shape;116;p9">
            <a:extLst>
              <a:ext uri="{C183D7F6-B498-43B3-948B-1728B52AA6E4}">
                <adec:decorative xmlns:adec="http://schemas.microsoft.com/office/drawing/2017/decorative" val="1"/>
              </a:ext>
            </a:extLst>
          </p:cNvPr>
          <p:cNvSpPr txBox="1"/>
          <p:nvPr/>
        </p:nvSpPr>
        <p:spPr>
          <a:xfrm>
            <a:off x="12748900" y="2106435"/>
            <a:ext cx="10660959" cy="830997"/>
          </a:xfrm>
          <a:prstGeom prst="rect">
            <a:avLst/>
          </a:prstGeom>
          <a:noFill/>
          <a:ln>
            <a:noFill/>
          </a:ln>
        </p:spPr>
        <p:txBody>
          <a:bodyPr spcFirstLastPara="1" wrap="square" lIns="0" tIns="0" rIns="0" bIns="0" anchor="t" anchorCtr="0">
            <a:spAutoFit/>
          </a:bodyPr>
          <a:lstStyle/>
          <a:p>
            <a:pPr>
              <a:lnSpc>
                <a:spcPct val="150000"/>
              </a:lnSpc>
            </a:pPr>
            <a:endParaRPr lang="en-US" sz="3600" dirty="0"/>
          </a:p>
        </p:txBody>
      </p:sp>
      <p:sp>
        <p:nvSpPr>
          <p:cNvPr id="117" name="Google Shape;117;p9"/>
          <p:cNvSpPr txBox="1"/>
          <p:nvPr/>
        </p:nvSpPr>
        <p:spPr>
          <a:xfrm>
            <a:off x="5722373" y="2884499"/>
            <a:ext cx="12329653" cy="8371523"/>
          </a:xfrm>
          <a:prstGeom prst="rect">
            <a:avLst/>
          </a:prstGeom>
          <a:noFill/>
          <a:ln>
            <a:noFill/>
          </a:ln>
        </p:spPr>
        <p:txBody>
          <a:bodyPr spcFirstLastPara="1" wrap="square" lIns="0" tIns="0" rIns="0" bIns="0" anchor="t" anchorCtr="0">
            <a:spAutoFit/>
          </a:bodyPr>
          <a:lstStyle/>
          <a:p>
            <a:pPr algn="ctr"/>
            <a:r>
              <a:rPr lang="en-US" sz="4000" b="1" dirty="0"/>
              <a:t>Deadline extensions:</a:t>
            </a:r>
          </a:p>
          <a:p>
            <a:endParaRPr lang="en-US" sz="3600" dirty="0"/>
          </a:p>
          <a:p>
            <a:pPr marL="571500" indent="-571500">
              <a:buChar char="•"/>
            </a:pPr>
            <a:r>
              <a:rPr lang="en-US" sz="3600" dirty="0"/>
              <a:t>Students with </a:t>
            </a:r>
            <a:r>
              <a:rPr lang="en-US" sz="3600" b="0" i="0" u="none" strike="noStrike" cap="none" dirty="0">
                <a:latin typeface="Arial"/>
                <a:ea typeface="Arial"/>
                <a:cs typeface="Arial"/>
                <a:sym typeface="Arial"/>
              </a:rPr>
              <a:t>a </a:t>
            </a:r>
            <a:r>
              <a:rPr lang="en-US" sz="3600" dirty="0"/>
              <a:t>variety of disabilities may take </a:t>
            </a:r>
            <a:r>
              <a:rPr lang="en-US" sz="3600" b="0" i="0" u="none" strike="noStrike" cap="none" dirty="0">
                <a:latin typeface="Arial"/>
                <a:ea typeface="Arial"/>
                <a:cs typeface="Arial"/>
                <a:sym typeface="Arial"/>
              </a:rPr>
              <a:t>longer </a:t>
            </a:r>
            <a:r>
              <a:rPr lang="en-US" sz="3600" dirty="0"/>
              <a:t>to complete tasks than the average student</a:t>
            </a:r>
            <a:r>
              <a:rPr lang="en-US" sz="3600" b="0" i="0" u="none" strike="noStrike" cap="none" dirty="0">
                <a:latin typeface="Arial"/>
                <a:ea typeface="Arial"/>
                <a:cs typeface="Arial"/>
                <a:sym typeface="Arial"/>
              </a:rPr>
              <a:t>, </a:t>
            </a:r>
            <a:r>
              <a:rPr lang="en-US" sz="3600" dirty="0"/>
              <a:t>which can lead to the need for an accommodation related to deadlines</a:t>
            </a:r>
          </a:p>
          <a:p>
            <a:pPr marL="571500" indent="-571500">
              <a:buChar char="•"/>
            </a:pPr>
            <a:endParaRPr lang="en-US" sz="3600" dirty="0"/>
          </a:p>
          <a:p>
            <a:pPr marL="571500" indent="-571500">
              <a:buChar char="•"/>
            </a:pPr>
            <a:r>
              <a:rPr lang="en-US" sz="3600" dirty="0"/>
              <a:t>Students should communicate with their professors regarding any deadline extensions or requests for more time on an assignment or project</a:t>
            </a:r>
            <a:r>
              <a:rPr lang="en-US" sz="3600" b="0" i="0" u="none" strike="noStrike" cap="none" dirty="0">
                <a:latin typeface="Arial"/>
                <a:ea typeface="Arial"/>
                <a:cs typeface="Arial"/>
                <a:sym typeface="Arial"/>
              </a:rPr>
              <a:t>.</a:t>
            </a:r>
            <a:r>
              <a:rPr lang="en-US" sz="3600" dirty="0"/>
              <a:t> We recommend that students email their professors about any such requests and copy their L/AC advisor </a:t>
            </a:r>
          </a:p>
          <a:p>
            <a:pPr marL="571500" indent="-571500">
              <a:buChar char="•"/>
            </a:pPr>
            <a:endParaRPr lang="en-US" sz="3600" dirty="0"/>
          </a:p>
          <a:p>
            <a:pPr marL="571500" indent="-571500">
              <a:buChar char="•"/>
            </a:pPr>
            <a:r>
              <a:rPr lang="en-US" sz="3600" dirty="0"/>
              <a:t>If extensions become problematic</a:t>
            </a:r>
            <a:r>
              <a:rPr lang="en-US" sz="3600" b="0" i="0" u="none" strike="noStrike" cap="none" dirty="0">
                <a:latin typeface="Arial"/>
                <a:ea typeface="Arial"/>
                <a:cs typeface="Arial"/>
                <a:sym typeface="Arial"/>
              </a:rPr>
              <a:t>, </a:t>
            </a:r>
            <a:r>
              <a:rPr lang="en-US" sz="3600" dirty="0"/>
              <a:t>professors are encouraged to contact the L/AC advisor with concerns</a:t>
            </a:r>
            <a:endParaRPr lang="en-US" sz="3600" b="0" i="0" u="none" strike="noStrike" cap="none" dirty="0">
              <a:latin typeface="Arial"/>
              <a:ea typeface="Arial"/>
              <a:cs typeface="Arial"/>
            </a:endParaRPr>
          </a:p>
          <a:p>
            <a:pPr marL="571500" indent="-571500">
              <a:buChar char="•"/>
            </a:pPr>
            <a:endParaRPr lang="en-US" sz="3600" dirty="0"/>
          </a:p>
        </p:txBody>
      </p:sp>
      <p:pic>
        <p:nvPicPr>
          <p:cNvPr id="7" name="Picture 6" descr="Pratt logo">
            <a:extLst>
              <a:ext uri="{FF2B5EF4-FFF2-40B4-BE49-F238E27FC236}">
                <a16:creationId xmlns:a16="http://schemas.microsoft.com/office/drawing/2014/main" id="{B7EEDB56-1708-141C-DF71-AE082DE9A32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376313" y="12074713"/>
            <a:ext cx="2743200" cy="14401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40705" y="-15985"/>
            <a:ext cx="19302590" cy="12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15155"/>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Note-taking Assistance</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508744" y="2286114"/>
            <a:ext cx="17607516" cy="95102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3600" b="1" dirty="0">
                <a:latin typeface="Arial"/>
              </a:rPr>
              <a:t>SmartPen: </a:t>
            </a:r>
            <a:r>
              <a:rPr lang="en-US" sz="3600" dirty="0">
                <a:latin typeface="Arial"/>
              </a:rPr>
              <a:t>Some students use SmartPens to take handwritten notes while simultaneously recording linked audio.</a:t>
            </a:r>
            <a:r>
              <a:rPr lang="en-US" sz="3600" dirty="0"/>
              <a:t> </a:t>
            </a:r>
            <a:r>
              <a:rPr lang="en-US" sz="3600" dirty="0">
                <a:latin typeface="Arial"/>
              </a:rPr>
              <a:t>L/AC lends SmartPens to students</a:t>
            </a:r>
            <a:endParaRPr lang="en-US" sz="3600" dirty="0"/>
          </a:p>
          <a:p>
            <a:pPr marL="571500" indent="-571500">
              <a:buChar char="•"/>
            </a:pPr>
            <a:endParaRPr lang="en-US" sz="3600" dirty="0"/>
          </a:p>
          <a:p>
            <a:pPr marL="571500" indent="-571500">
              <a:buChar char="•"/>
            </a:pPr>
            <a:r>
              <a:rPr lang="en-US" sz="3600" b="1" dirty="0"/>
              <a:t>Record on phone: </a:t>
            </a:r>
            <a:r>
              <a:rPr lang="en-US" sz="3600" dirty="0"/>
              <a:t>Some students audio record lectures and/or video record demonstrations</a:t>
            </a:r>
          </a:p>
          <a:p>
            <a:pPr marL="571500" indent="-571500">
              <a:buChar char="•"/>
            </a:pPr>
            <a:endParaRPr lang="en-US" sz="3600" dirty="0"/>
          </a:p>
          <a:p>
            <a:r>
              <a:rPr lang="en-US" sz="3600" dirty="0"/>
              <a:t>L/AC will pursue technology-based note-taking solutions first. However, students may find that notes and materials provided by the instructor can assist with learning </a:t>
            </a:r>
            <a:br>
              <a:rPr lang="en-US" sz="3600" dirty="0"/>
            </a:br>
            <a:r>
              <a:rPr lang="en-US" sz="3600" dirty="0"/>
              <a:t>in class. Some options include:</a:t>
            </a:r>
          </a:p>
          <a:p>
            <a:endParaRPr lang="en-US" sz="3600" dirty="0"/>
          </a:p>
          <a:p>
            <a:pPr marL="1270000" lvl="7" indent="-569913">
              <a:buChar char="•"/>
            </a:pPr>
            <a:r>
              <a:rPr lang="en-US" sz="3600" dirty="0"/>
              <a:t>Lecture notes or outlines used by the instructor</a:t>
            </a:r>
          </a:p>
          <a:p>
            <a:pPr marL="1270000" lvl="2" indent="-569913">
              <a:buChar char="•"/>
            </a:pPr>
            <a:r>
              <a:rPr lang="en-US" sz="3600" dirty="0"/>
              <a:t>Lecture slides with speaking notes or outlines used by the instructor</a:t>
            </a:r>
          </a:p>
          <a:p>
            <a:pPr marL="1270000" lvl="2" indent="-569913">
              <a:buChar char="•"/>
            </a:pPr>
            <a:r>
              <a:rPr lang="en-US" sz="3600" dirty="0"/>
              <a:t>Zoom recordings of the lecture (advised to provide the transcript as well)</a:t>
            </a:r>
          </a:p>
          <a:p>
            <a:pPr marL="1270000" lvl="2" indent="-569913">
              <a:buChar char="•"/>
            </a:pPr>
            <a:r>
              <a:rPr lang="en-US" sz="3600" dirty="0"/>
              <a:t>Audio recordings of the lecture (advised to provide a transcript as well)</a:t>
            </a:r>
          </a:p>
          <a:p>
            <a:pPr marL="1270000" lvl="2" indent="-569913">
              <a:buChar char="•"/>
            </a:pPr>
            <a:endParaRPr lang="en-US" sz="3600" dirty="0"/>
          </a:p>
          <a:p>
            <a:pPr marL="39688" lvl="2"/>
            <a:r>
              <a:rPr lang="en-US" sz="3600" dirty="0"/>
              <a:t>L/AC can work with faculty to determine best options</a:t>
            </a:r>
          </a:p>
          <a:p>
            <a:pPr marL="571500" indent="-571500">
              <a:buFont typeface="Arial"/>
              <a:buChar char="•"/>
            </a:pPr>
            <a:endParaRPr lang="en-US" sz="3600" dirty="0"/>
          </a:p>
        </p:txBody>
      </p:sp>
      <p:pic>
        <p:nvPicPr>
          <p:cNvPr id="6" name="Picture 5" descr="Pratt logo">
            <a:extLst>
              <a:ext uri="{FF2B5EF4-FFF2-40B4-BE49-F238E27FC236}">
                <a16:creationId xmlns:a16="http://schemas.microsoft.com/office/drawing/2014/main" id="{655CF0AD-C6F0-DBDA-2FB3-BE175A7D0AF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391924" y="11285120"/>
            <a:ext cx="2451371" cy="12942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Rectangle 4">
            <a:extLst>
              <a:ext uri="{FF2B5EF4-FFF2-40B4-BE49-F238E27FC236}">
                <a16:creationId xmlns:a16="http://schemas.microsoft.com/office/drawing/2014/main" id="{B699DF11-D366-1E39-B67A-39E8589C0846}"/>
              </a:ext>
              <a:ext uri="{C183D7F6-B498-43B3-948B-1728B52AA6E4}">
                <adec:decorative xmlns:adec="http://schemas.microsoft.com/office/drawing/2017/decorative" val="1"/>
              </a:ext>
            </a:extLst>
          </p:cNvPr>
          <p:cNvSpPr/>
          <p:nvPr/>
        </p:nvSpPr>
        <p:spPr>
          <a:xfrm>
            <a:off x="-7061" y="-5298"/>
            <a:ext cx="12223192" cy="208546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Google Shape;101;p7"/>
          <p:cNvSpPr txBox="1">
            <a:spLocks noGrp="1"/>
          </p:cNvSpPr>
          <p:nvPr>
            <p:ph type="title" idx="4294967295"/>
          </p:nvPr>
        </p:nvSpPr>
        <p:spPr>
          <a:xfrm>
            <a:off x="749512" y="464379"/>
            <a:ext cx="10697026"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Other Accommodations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0F3C0682-9522-A88D-10AE-887F55ACEE91}"/>
              </a:ext>
            </a:extLst>
          </p:cNvPr>
          <p:cNvSpPr txBox="1"/>
          <p:nvPr/>
        </p:nvSpPr>
        <p:spPr>
          <a:xfrm>
            <a:off x="753666" y="3251915"/>
            <a:ext cx="10286886"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Arial"/>
                <a:ea typeface="Segoe UI"/>
                <a:cs typeface="Segoe UI"/>
              </a:rPr>
              <a:t>Some other common accommodations </a:t>
            </a:r>
          </a:p>
          <a:p>
            <a:r>
              <a:rPr lang="en-US" sz="4000" b="1" dirty="0">
                <a:latin typeface="Arial"/>
                <a:ea typeface="Segoe UI"/>
                <a:cs typeface="Segoe UI"/>
              </a:rPr>
              <a:t>you may</a:t>
            </a:r>
            <a:r>
              <a:rPr lang="en-US" sz="4000" b="1" dirty="0">
                <a:ea typeface="Segoe UI"/>
                <a:cs typeface="Segoe UI"/>
              </a:rPr>
              <a:t> see included</a:t>
            </a:r>
            <a:r>
              <a:rPr lang="en-US" sz="4000" b="1" dirty="0">
                <a:latin typeface="Arial"/>
                <a:ea typeface="Segoe UI"/>
                <a:cs typeface="Segoe UI"/>
              </a:rPr>
              <a:t> </a:t>
            </a:r>
            <a:r>
              <a:rPr lang="en-US" sz="4000" b="1" dirty="0">
                <a:ea typeface="Segoe UI"/>
                <a:cs typeface="Segoe UI"/>
              </a:rPr>
              <a:t>on </a:t>
            </a:r>
            <a:r>
              <a:rPr lang="en-US" sz="4000" b="1" dirty="0">
                <a:latin typeface="Arial"/>
                <a:ea typeface="Segoe UI"/>
                <a:cs typeface="Segoe UI"/>
              </a:rPr>
              <a:t>FNLs:​</a:t>
            </a:r>
            <a:endParaRPr lang="en-US" sz="4000" dirty="0"/>
          </a:p>
          <a:p>
            <a:endParaRPr lang="en-US" sz="4000" b="1" dirty="0">
              <a:cs typeface="Segoe UI"/>
            </a:endParaRPr>
          </a:p>
          <a:p>
            <a:pPr marL="571500" lvl="0" indent="-571500" rtl="0">
              <a:buChar char="•"/>
            </a:pPr>
            <a:r>
              <a:rPr lang="en-US" sz="3600" dirty="0">
                <a:latin typeface="Arial"/>
                <a:ea typeface="Arial"/>
                <a:cs typeface="Arial"/>
              </a:rPr>
              <a:t>Opportunity to take short breaks​</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Elevator accessible classrooms and field trips​</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Consideration of alternatives for classroom participation​</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Alternate format reading materials if requested</a:t>
            </a:r>
            <a:br>
              <a:rPr lang="en-US" sz="3600" dirty="0">
                <a:latin typeface="Arial"/>
                <a:ea typeface="Arial"/>
                <a:cs typeface="Arial"/>
              </a:rPr>
            </a:br>
            <a:r>
              <a:rPr lang="en-US" sz="3600" dirty="0">
                <a:latin typeface="Arial"/>
                <a:ea typeface="Arial"/>
                <a:cs typeface="Arial"/>
              </a:rPr>
              <a:t>​</a:t>
            </a:r>
          </a:p>
          <a:p>
            <a:pPr marL="571500" lvl="0" indent="-571500" rtl="0">
              <a:buChar char="•"/>
            </a:pPr>
            <a:r>
              <a:rPr lang="en-US" sz="3600" dirty="0">
                <a:latin typeface="Arial"/>
                <a:ea typeface="Arial"/>
                <a:cs typeface="Arial"/>
              </a:rPr>
              <a:t>Assignment instructions in written format</a:t>
            </a:r>
            <a:endParaRPr lang="en-US" sz="3600" dirty="0"/>
          </a:p>
        </p:txBody>
      </p:sp>
      <p:pic>
        <p:nvPicPr>
          <p:cNvPr id="103" name="Google Shape;103;p7" descr="Student sitting on outdoor yellow and blue sculpture bench"/>
          <p:cNvPicPr preferRelativeResize="0"/>
          <p:nvPr/>
        </p:nvPicPr>
        <p:blipFill rotWithShape="1">
          <a:blip r:embed="rId3">
            <a:alphaModFix/>
          </a:blip>
          <a:srcRect t="25588" r="2344" b="1176"/>
          <a:stretch/>
        </p:blipFill>
        <p:spPr>
          <a:xfrm>
            <a:off x="12108332" y="-2"/>
            <a:ext cx="12192993" cy="13716001"/>
          </a:xfrm>
          <a:prstGeom prst="rect">
            <a:avLst/>
          </a:prstGeom>
          <a:noFill/>
          <a:ln>
            <a:noFill/>
          </a:ln>
        </p:spPr>
      </p:pic>
      <p:pic>
        <p:nvPicPr>
          <p:cNvPr id="4" name="Picture 3" descr="Pratt logo">
            <a:extLst>
              <a:ext uri="{FF2B5EF4-FFF2-40B4-BE49-F238E27FC236}">
                <a16:creationId xmlns:a16="http://schemas.microsoft.com/office/drawing/2014/main" id="{5EE32A6E-C445-31F3-B47C-6DF04B32E27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Rectangle 4">
            <a:extLst>
              <a:ext uri="{FF2B5EF4-FFF2-40B4-BE49-F238E27FC236}">
                <a16:creationId xmlns:a16="http://schemas.microsoft.com/office/drawing/2014/main" id="{F24BEBAF-5D15-35B2-8923-31128E5BD18C}"/>
              </a:ext>
              <a:ext uri="{C183D7F6-B498-43B3-948B-1728B52AA6E4}">
                <adec:decorative xmlns:adec="http://schemas.microsoft.com/office/drawing/2017/decorative" val="1"/>
              </a:ext>
            </a:extLst>
          </p:cNvPr>
          <p:cNvSpPr/>
          <p:nvPr/>
        </p:nvSpPr>
        <p:spPr>
          <a:xfrm>
            <a:off x="-7062" y="-5298"/>
            <a:ext cx="13321617" cy="222807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Google Shape;101;p7"/>
          <p:cNvSpPr txBox="1">
            <a:spLocks noGrp="1"/>
          </p:cNvSpPr>
          <p:nvPr>
            <p:ph type="title" idx="4294967295"/>
          </p:nvPr>
        </p:nvSpPr>
        <p:spPr>
          <a:xfrm>
            <a:off x="701216" y="562458"/>
            <a:ext cx="12903272"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Accommodations in the Studio</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0F3C0682-9522-A88D-10AE-887F55ACEE91}"/>
              </a:ext>
            </a:extLst>
          </p:cNvPr>
          <p:cNvSpPr txBox="1"/>
          <p:nvPr/>
        </p:nvSpPr>
        <p:spPr>
          <a:xfrm>
            <a:off x="705370" y="3090927"/>
            <a:ext cx="11828602"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The FNL describes standard classroom </a:t>
            </a:r>
          </a:p>
          <a:p>
            <a:r>
              <a:rPr lang="en-US" sz="4000" dirty="0"/>
              <a:t>accommodations for the student. Certain accommodations, such as extended test time, </a:t>
            </a:r>
            <a:br>
              <a:rPr lang="en-US" sz="4000" dirty="0"/>
            </a:br>
            <a:r>
              <a:rPr lang="en-US" sz="4000" dirty="0"/>
              <a:t>may not be applicable in the studio setting, and other accommodations may not be feasible. </a:t>
            </a:r>
          </a:p>
          <a:p>
            <a:endParaRPr lang="en-US" sz="4000" dirty="0"/>
          </a:p>
          <a:p>
            <a:r>
              <a:rPr lang="en-US" sz="4000" dirty="0"/>
              <a:t>If a professor has any questions or concerns about whether a specific accommodation </a:t>
            </a:r>
            <a:br>
              <a:rPr lang="en-US" sz="4000" dirty="0"/>
            </a:br>
            <a:r>
              <a:rPr lang="en-US" sz="4000" dirty="0"/>
              <a:t>will alter the fundamental requirements of a studio course, they should contact the student’s L/AC advisor to engage in an interactive </a:t>
            </a:r>
          </a:p>
          <a:p>
            <a:r>
              <a:rPr lang="en-US" sz="4000" dirty="0"/>
              <a:t>discussion of alternatives with the professor and student.</a:t>
            </a:r>
          </a:p>
          <a:p>
            <a:endParaRPr lang="en-US" sz="4000" dirty="0"/>
          </a:p>
        </p:txBody>
      </p:sp>
      <p:pic>
        <p:nvPicPr>
          <p:cNvPr id="103" name="Google Shape;103;p7" descr="Student sitting on outdoor yellow and blue sculpture bench"/>
          <p:cNvPicPr preferRelativeResize="0"/>
          <p:nvPr/>
        </p:nvPicPr>
        <p:blipFill rotWithShape="1">
          <a:blip r:embed="rId3">
            <a:alphaModFix/>
          </a:blip>
          <a:srcRect t="25588" r="2344" b="1176"/>
          <a:stretch/>
        </p:blipFill>
        <p:spPr>
          <a:xfrm>
            <a:off x="13314555" y="-5298"/>
            <a:ext cx="12192993" cy="13716001"/>
          </a:xfrm>
          <a:prstGeom prst="rect">
            <a:avLst/>
          </a:prstGeom>
          <a:noFill/>
          <a:ln>
            <a:noFill/>
          </a:ln>
        </p:spPr>
      </p:pic>
      <p:pic>
        <p:nvPicPr>
          <p:cNvPr id="4" name="Picture 3" descr="Pratt logo">
            <a:extLst>
              <a:ext uri="{FF2B5EF4-FFF2-40B4-BE49-F238E27FC236}">
                <a16:creationId xmlns:a16="http://schemas.microsoft.com/office/drawing/2014/main" id="{BD16F6AA-2BB6-2029-5331-51C1EA61D1F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Tree>
    <p:extLst>
      <p:ext uri="{BB962C8B-B14F-4D97-AF65-F5344CB8AC3E}">
        <p14:creationId xmlns:p14="http://schemas.microsoft.com/office/powerpoint/2010/main" val="95786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5E25EC08-4768-EA5E-1BC4-8CAA9A5615A7}"/>
              </a:ext>
              <a:ext uri="{C183D7F6-B498-43B3-948B-1728B52AA6E4}">
                <adec:decorative xmlns:adec="http://schemas.microsoft.com/office/drawing/2017/decorative" val="1"/>
              </a:ext>
            </a:extLst>
          </p:cNvPr>
          <p:cNvSpPr/>
          <p:nvPr/>
        </p:nvSpPr>
        <p:spPr>
          <a:xfrm>
            <a:off x="-118" y="-3464"/>
            <a:ext cx="19404286" cy="2881933"/>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60;p1"/>
          <p:cNvSpPr txBox="1">
            <a:spLocks noGrp="1"/>
          </p:cNvSpPr>
          <p:nvPr>
            <p:ph type="title" idx="4294967295"/>
          </p:nvPr>
        </p:nvSpPr>
        <p:spPr>
          <a:xfrm>
            <a:off x="749470" y="591379"/>
            <a:ext cx="18941119" cy="169277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t>Welcome to Pratt’s</a:t>
            </a:r>
            <a:b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br>
            <a: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t>Learning/Access Center</a:t>
            </a:r>
            <a:endParaRPr kumimoji="0" lang="en-US" sz="5500" b="0" i="0" u="none" strike="noStrike" kern="0" cap="none" spc="0" normalizeH="0" baseline="0" noProof="0" dirty="0">
              <a:ln>
                <a:noFill/>
              </a:ln>
              <a:solidFill>
                <a:schemeClr val="tx1"/>
              </a:solidFill>
              <a:effectLst/>
              <a:uLnTx/>
              <a:uFillTx/>
              <a:latin typeface="Arial"/>
              <a:ea typeface="Arial"/>
              <a:cs typeface="Arial"/>
              <a:sym typeface="Arial"/>
            </a:endParaRPr>
          </a:p>
        </p:txBody>
      </p:sp>
      <p:pic>
        <p:nvPicPr>
          <p:cNvPr id="61" name="Google Shape;61;p1" descr="Pratt logo white.pdf"/>
          <p:cNvPicPr preferRelativeResize="0"/>
          <p:nvPr/>
        </p:nvPicPr>
        <p:blipFill rotWithShape="1">
          <a:blip r:embed="rId3">
            <a:alphaModFix/>
          </a:blip>
          <a:srcRect/>
          <a:stretch/>
        </p:blipFill>
        <p:spPr>
          <a:xfrm>
            <a:off x="763523" y="12217657"/>
            <a:ext cx="2333756" cy="765532"/>
          </a:xfrm>
          <a:prstGeom prst="rect">
            <a:avLst/>
          </a:prstGeom>
          <a:noFill/>
          <a:ln>
            <a:noFill/>
          </a:ln>
        </p:spPr>
      </p:pic>
      <p:sp>
        <p:nvSpPr>
          <p:cNvPr id="2" name="TextBox 1">
            <a:extLst>
              <a:ext uri="{FF2B5EF4-FFF2-40B4-BE49-F238E27FC236}">
                <a16:creationId xmlns:a16="http://schemas.microsoft.com/office/drawing/2014/main" id="{B3FAD2D1-3F61-9D61-DCF0-63011A7B925B}"/>
              </a:ext>
            </a:extLst>
          </p:cNvPr>
          <p:cNvSpPr txBox="1"/>
          <p:nvPr/>
        </p:nvSpPr>
        <p:spPr>
          <a:xfrm>
            <a:off x="744192" y="3087654"/>
            <a:ext cx="13078367" cy="879208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lnSpc>
                <a:spcPct val="125000"/>
              </a:lnSpc>
            </a:pPr>
            <a:r>
              <a:rPr lang="en-US" sz="3800" dirty="0">
                <a:latin typeface="Arial"/>
              </a:rPr>
              <a:t>The L/AC staff is excited to invite faculty to collaborate in accommodating Pratt students with disabilities. </a:t>
            </a:r>
          </a:p>
          <a:p>
            <a:pPr algn="l">
              <a:lnSpc>
                <a:spcPct val="125000"/>
              </a:lnSpc>
            </a:pPr>
            <a:endParaRPr lang="en-US" sz="3800" dirty="0">
              <a:latin typeface="Arial"/>
            </a:endParaRPr>
          </a:p>
          <a:p>
            <a:pPr algn="l">
              <a:lnSpc>
                <a:spcPct val="125000"/>
              </a:lnSpc>
            </a:pPr>
            <a:r>
              <a:rPr lang="en-US" sz="3800" dirty="0">
                <a:latin typeface="Arial"/>
              </a:rPr>
              <a:t>To assist the Pratt community in accessing all available resources, we have provided this guide </a:t>
            </a:r>
            <a:r>
              <a:rPr lang="en-US" sz="3800" dirty="0"/>
              <a:t>for</a:t>
            </a:r>
            <a:r>
              <a:rPr lang="en-US" sz="3800" dirty="0">
                <a:latin typeface="Arial"/>
              </a:rPr>
              <a:t> ensuring accessibility in courses. </a:t>
            </a:r>
          </a:p>
          <a:p>
            <a:pPr algn="l">
              <a:lnSpc>
                <a:spcPct val="125000"/>
              </a:lnSpc>
            </a:pPr>
            <a:endParaRPr lang="en-US" sz="3800" dirty="0"/>
          </a:p>
          <a:p>
            <a:pPr algn="l">
              <a:lnSpc>
                <a:spcPct val="125000"/>
              </a:lnSpc>
            </a:pPr>
            <a:r>
              <a:rPr lang="en-US" sz="3800" dirty="0">
                <a:latin typeface="Arial"/>
              </a:rPr>
              <a:t>If you have any questions, please do not hesitate to contact us by either email </a:t>
            </a:r>
            <a:r>
              <a:rPr lang="en-US" sz="3800" dirty="0">
                <a:solidFill>
                  <a:srgbClr val="0563C1"/>
                </a:solidFill>
                <a:latin typeface="Arial"/>
                <a:ea typeface="Segoe UI"/>
                <a:cs typeface="Segoe UI"/>
                <a:hlinkClick r:id="rId4"/>
              </a:rPr>
              <a:t>lac@pratt.edu</a:t>
            </a:r>
            <a:r>
              <a:rPr lang="en-US" sz="3800" dirty="0">
                <a:latin typeface="Arial"/>
              </a:rPr>
              <a:t> or phone (718) 802-3123.</a:t>
            </a:r>
            <a:br>
              <a:rPr lang="en-US" sz="4800" dirty="0">
                <a:solidFill>
                  <a:srgbClr val="222222"/>
                </a:solidFill>
                <a:highlight>
                  <a:srgbClr val="FFFFFF"/>
                </a:highlight>
                <a:latin typeface="Arial" panose="020B0604020202020204" pitchFamily="34" charset="0"/>
              </a:rPr>
            </a:br>
            <a:r>
              <a:rPr lang="en-US" sz="3800" dirty="0">
                <a:solidFill>
                  <a:srgbClr val="222222"/>
                </a:solidFill>
                <a:highlight>
                  <a:srgbClr val="FFFFFF"/>
                </a:highlight>
                <a:latin typeface="Arial" panose="020B0604020202020204" pitchFamily="34" charset="0"/>
              </a:rPr>
              <a:t>You can also </a:t>
            </a:r>
            <a:r>
              <a:rPr lang="en-US" sz="3800" b="0" i="0" dirty="0">
                <a:solidFill>
                  <a:srgbClr val="222222"/>
                </a:solidFill>
                <a:effectLst/>
                <a:highlight>
                  <a:srgbClr val="FFFFFF"/>
                </a:highlight>
                <a:latin typeface="Arial" panose="020B0604020202020204" pitchFamily="34" charset="0"/>
              </a:rPr>
              <a:t>contact Elisabeth Sullivan, Director, at </a:t>
            </a:r>
          </a:p>
          <a:p>
            <a:pPr algn="l">
              <a:lnSpc>
                <a:spcPct val="125000"/>
              </a:lnSpc>
            </a:pPr>
            <a:r>
              <a:rPr lang="en-US" sz="3800" b="0" i="0" dirty="0">
                <a:solidFill>
                  <a:srgbClr val="222222"/>
                </a:solidFill>
                <a:effectLst/>
                <a:highlight>
                  <a:srgbClr val="FFFFFF"/>
                </a:highlight>
                <a:latin typeface="Arial" panose="020B0604020202020204" pitchFamily="34" charset="0"/>
              </a:rPr>
              <a:t>(718) 636-37611 or </a:t>
            </a:r>
            <a:r>
              <a:rPr lang="en-US" sz="3800" b="0" i="0" dirty="0">
                <a:solidFill>
                  <a:srgbClr val="1155CC"/>
                </a:solidFill>
                <a:effectLst/>
                <a:highlight>
                  <a:srgbClr val="FFFFFF"/>
                </a:highlight>
                <a:latin typeface="Arial" panose="020B0604020202020204" pitchFamily="34" charset="0"/>
                <a:hlinkClick r:id="rId5"/>
              </a:rPr>
              <a:t>esulliv5@pratt.edu</a:t>
            </a:r>
            <a:r>
              <a:rPr lang="en-US" sz="3800" dirty="0">
                <a:latin typeface="Arial"/>
              </a:rPr>
              <a:t>.</a:t>
            </a:r>
          </a:p>
          <a:p>
            <a:pPr algn="l">
              <a:lnSpc>
                <a:spcPct val="125000"/>
              </a:lnSpc>
            </a:pPr>
            <a:r>
              <a:rPr lang="en-US" sz="3800" dirty="0">
                <a:latin typeface="Arial"/>
              </a:rPr>
              <a:t> </a:t>
            </a:r>
            <a:endParaRPr lang="en-US" sz="3800" dirty="0"/>
          </a:p>
        </p:txBody>
      </p:sp>
      <p:pic>
        <p:nvPicPr>
          <p:cNvPr id="62" name="Google Shape;62;p1" descr="Pratt Brooklyn campus main building with a leafy tree in front&#10;"/>
          <p:cNvPicPr preferRelativeResize="0"/>
          <p:nvPr/>
        </p:nvPicPr>
        <p:blipFill rotWithShape="1">
          <a:blip r:embed="rId6">
            <a:alphaModFix/>
          </a:blip>
          <a:srcRect t="12539" b="12539"/>
          <a:stretch/>
        </p:blipFill>
        <p:spPr>
          <a:xfrm>
            <a:off x="13841374" y="3524"/>
            <a:ext cx="12195541" cy="13708952"/>
          </a:xfrm>
          <a:prstGeom prst="rect">
            <a:avLst/>
          </a:prstGeom>
          <a:noFill/>
          <a:ln>
            <a:noFill/>
          </a:ln>
        </p:spPr>
      </p:pic>
      <p:pic>
        <p:nvPicPr>
          <p:cNvPr id="3" name="Picture 3" descr="Pratt logo">
            <a:extLst>
              <a:ext uri="{FF2B5EF4-FFF2-40B4-BE49-F238E27FC236}">
                <a16:creationId xmlns:a16="http://schemas.microsoft.com/office/drawing/2014/main" id="{1AB57DEA-D7DC-D949-6B3F-A9DC462407EE}"/>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745075" y="11879741"/>
            <a:ext cx="2743200" cy="14401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srcRect t="15746"/>
          <a:stretch/>
        </p:blipFill>
        <p:spPr>
          <a:xfrm>
            <a:off x="0" y="1984"/>
            <a:ext cx="24384000" cy="13712032"/>
          </a:xfrm>
          <a:prstGeom prst="rect">
            <a:avLst/>
          </a:prstGeom>
          <a:noFill/>
        </p:spPr>
      </p:pic>
      <p:pic>
        <p:nvPicPr>
          <p:cNvPr id="9" name="Google Shape;207;p22" descr="Pratt logo white.pdf">
            <a:extLst>
              <a:ext uri="{FF2B5EF4-FFF2-40B4-BE49-F238E27FC236}">
                <a16:creationId xmlns:a16="http://schemas.microsoft.com/office/drawing/2014/main" id="{7BA995C7-3032-CA0D-317D-A6AF013D49D7}"/>
              </a:ext>
            </a:extLst>
          </p:cNvPr>
          <p:cNvPicPr preferRelativeResize="0"/>
          <p:nvPr/>
        </p:nvPicPr>
        <p:blipFill rotWithShape="1">
          <a:blip r:embed="rId4">
            <a:alphaModFix/>
          </a:blip>
          <a:srcRect/>
          <a:stretch/>
        </p:blipFill>
        <p:spPr>
          <a:xfrm>
            <a:off x="763523" y="12217657"/>
            <a:ext cx="2333756" cy="765532"/>
          </a:xfrm>
          <a:prstGeom prst="rect">
            <a:avLst/>
          </a:prstGeom>
          <a:noFill/>
          <a:ln>
            <a:noFill/>
          </a:ln>
        </p:spPr>
      </p:pic>
      <p:sp>
        <p:nvSpPr>
          <p:cNvPr id="13" name="Title 12">
            <a:extLst>
              <a:ext uri="{FF2B5EF4-FFF2-40B4-BE49-F238E27FC236}">
                <a16:creationId xmlns:a16="http://schemas.microsoft.com/office/drawing/2014/main" id="{EF2B962C-E9BD-B67E-C618-5A4B14E01F9A}"/>
              </a:ext>
            </a:extLst>
          </p:cNvPr>
          <p:cNvSpPr>
            <a:spLocks noGrp="1"/>
          </p:cNvSpPr>
          <p:nvPr>
            <p:ph type="title" idx="4294967295"/>
          </p:nvPr>
        </p:nvSpPr>
        <p:spPr>
          <a:xfrm>
            <a:off x="0" y="11920546"/>
            <a:ext cx="24391078" cy="181651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800" marR="0" lvl="4"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chemeClr val="tx1"/>
                </a:solidFill>
                <a:effectLst/>
                <a:uLnTx/>
                <a:uFillTx/>
                <a:latin typeface="Arial"/>
                <a:ea typeface="+mn-ea"/>
                <a:cs typeface="Arial"/>
                <a:sym typeface="Arial"/>
              </a:rPr>
              <a:t>About Accommodations Between Students &amp; Faculty</a:t>
            </a:r>
            <a:endParaRPr kumimoji="0" lang="en-US" sz="5000" b="0" i="0" u="none" strike="noStrike" kern="0" cap="none" spc="0" normalizeH="0" baseline="0" noProof="0" dirty="0">
              <a:ln>
                <a:noFill/>
              </a:ln>
              <a:solidFill>
                <a:schemeClr val="tx1"/>
              </a:solidFill>
              <a:effectLst/>
              <a:uLnTx/>
              <a:uFillTx/>
              <a:latin typeface="+mn-lt"/>
              <a:ea typeface="+mn-ea"/>
              <a:cs typeface="Calibri"/>
              <a:sym typeface="Arial"/>
            </a:endParaRPr>
          </a:p>
        </p:txBody>
      </p:sp>
      <p:sp>
        <p:nvSpPr>
          <p:cNvPr id="14" name="TextBox 13">
            <a:extLst>
              <a:ext uri="{FF2B5EF4-FFF2-40B4-BE49-F238E27FC236}">
                <a16:creationId xmlns:a16="http://schemas.microsoft.com/office/drawing/2014/main" id="{82320634-ADB5-DC99-6BC7-A9EC374AD33E}"/>
              </a:ext>
            </a:extLst>
          </p:cNvPr>
          <p:cNvSpPr txBox="1"/>
          <p:nvPr/>
        </p:nvSpPr>
        <p:spPr>
          <a:xfrm>
            <a:off x="0" y="1560627"/>
            <a:ext cx="18792650" cy="1569660"/>
          </a:xfrm>
          <a:prstGeom prst="rect">
            <a:avLst/>
          </a:prstGeom>
          <a:solidFill>
            <a:srgbClr val="FFFFFF">
              <a:alpha val="75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685800"/>
            <a:r>
              <a:rPr lang="en-US" sz="4800" b="1" dirty="0">
                <a:solidFill>
                  <a:schemeClr val="tx1"/>
                </a:solidFill>
                <a:latin typeface="Arial"/>
              </a:rPr>
              <a:t>L/AC Communication Guide: </a:t>
            </a:r>
            <a:br>
              <a:rPr lang="en-US" sz="4800" b="1" dirty="0">
                <a:latin typeface="Arial"/>
              </a:rPr>
            </a:br>
            <a:r>
              <a:rPr lang="en-US" sz="4800" b="1" dirty="0">
                <a:solidFill>
                  <a:schemeClr val="tx1"/>
                </a:solidFill>
                <a:latin typeface="Arial"/>
              </a:rPr>
              <a:t>Strategies for Effective </a:t>
            </a:r>
            <a:r>
              <a:rPr lang="en-US" sz="4800" b="1" dirty="0">
                <a:solidFill>
                  <a:schemeClr val="tx1"/>
                </a:solidFill>
                <a:latin typeface="Arial"/>
                <a:cs typeface="Arial"/>
              </a:rPr>
              <a:t>Communication </a:t>
            </a:r>
            <a:endParaRPr lang="en-US" sz="4800" dirty="0">
              <a:solidFill>
                <a:schemeClr val="tx1"/>
              </a:solidFill>
              <a:cs typeface="Calibri"/>
            </a:endParaRPr>
          </a:p>
        </p:txBody>
      </p:sp>
      <p:sp>
        <p:nvSpPr>
          <p:cNvPr id="16" name="TextBox 15">
            <a:extLst>
              <a:ext uri="{FF2B5EF4-FFF2-40B4-BE49-F238E27FC236}">
                <a16:creationId xmlns:a16="http://schemas.microsoft.com/office/drawing/2014/main" id="{EB47A763-11D9-107A-EB83-627E13F6BE7D}"/>
              </a:ext>
              <a:ext uri="{C183D7F6-B498-43B3-948B-1728B52AA6E4}">
                <adec:decorative xmlns:adec="http://schemas.microsoft.com/office/drawing/2017/decorative" val="1"/>
              </a:ext>
            </a:extLst>
          </p:cNvPr>
          <p:cNvSpPr txBox="1"/>
          <p:nvPr/>
        </p:nvSpPr>
        <p:spPr>
          <a:xfrm>
            <a:off x="8725436" y="2575774"/>
            <a:ext cx="2743199" cy="4571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3" name="Picture 6" descr="Pratt logo">
            <a:extLst>
              <a:ext uri="{FF2B5EF4-FFF2-40B4-BE49-F238E27FC236}">
                <a16:creationId xmlns:a16="http://schemas.microsoft.com/office/drawing/2014/main" id="{2B3517FD-DB1A-C97D-95DA-E0175992C7AF}"/>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441016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40DB9B97-79C2-1197-CD74-27791394784F}"/>
              </a:ext>
              <a:ext uri="{C183D7F6-B498-43B3-948B-1728B52AA6E4}">
                <adec:decorative xmlns:adec="http://schemas.microsoft.com/office/drawing/2017/decorative" val="1"/>
              </a:ext>
            </a:extLst>
          </p:cNvPr>
          <p:cNvSpPr/>
          <p:nvPr/>
        </p:nvSpPr>
        <p:spPr>
          <a:xfrm>
            <a:off x="6236372" y="-5298"/>
            <a:ext cx="18120172"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6632507" y="289774"/>
            <a:ext cx="18064260"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Importance of Communication</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6624627" y="2028422"/>
            <a:ext cx="17053383" cy="11418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4000" dirty="0"/>
              <a:t>Students appreciate hearing that you support their use of accommodations. A conversation could be in person or via email. </a:t>
            </a:r>
            <a:br>
              <a:rPr lang="en-US" sz="4000" dirty="0"/>
            </a:br>
            <a:r>
              <a:rPr lang="en-US" sz="4000" dirty="0"/>
              <a:t>If you need to discuss accommodations with a student in person, </a:t>
            </a:r>
            <a:br>
              <a:rPr lang="en-US" sz="4000" dirty="0"/>
            </a:br>
            <a:r>
              <a:rPr lang="en-US" sz="4000" dirty="0"/>
              <a:t>be sure to do so in private</a:t>
            </a:r>
            <a:r>
              <a:rPr lang="en-US" sz="3600" dirty="0"/>
              <a:t>. </a:t>
            </a:r>
            <a:endParaRPr lang="en-US" dirty="0"/>
          </a:p>
          <a:p>
            <a:endParaRPr lang="en-US" sz="3600" dirty="0"/>
          </a:p>
          <a:p>
            <a:pPr marL="571500" indent="-571500">
              <a:buChar char="•"/>
            </a:pPr>
            <a:r>
              <a:rPr lang="en-US" sz="4000" dirty="0"/>
              <a:t>Communication between professors and students facilitates a mutual understanding of how the accommodations should apply to a class. Discussions about how to implement an accommodation are fine, but if there is an accommodation that you feel is problematic, please contact the L/AC advisor</a:t>
            </a:r>
            <a:r>
              <a:rPr lang="en-US" sz="3600" dirty="0"/>
              <a:t>. </a:t>
            </a:r>
          </a:p>
          <a:p>
            <a:endParaRPr lang="en-US" sz="3600" dirty="0"/>
          </a:p>
          <a:p>
            <a:pPr marL="571500" indent="-571500">
              <a:buChar char="•"/>
            </a:pPr>
            <a:r>
              <a:rPr lang="en-US" sz="4000" dirty="0"/>
              <a:t>The following slides provide a variety of information and resources for faculty and students to facilitate successful communication with each other</a:t>
            </a:r>
            <a:r>
              <a:rPr lang="en-US" sz="3600" dirty="0"/>
              <a:t>.</a:t>
            </a:r>
          </a:p>
          <a:p>
            <a:endParaRPr lang="en-US" sz="3600" dirty="0"/>
          </a:p>
          <a:p>
            <a:endParaRPr lang="en-US" sz="3600" dirty="0"/>
          </a:p>
          <a:p>
            <a:pPr marL="590550"/>
            <a:r>
              <a:rPr lang="en-US" sz="2800" i="1" dirty="0"/>
              <a:t>This guide was partly developed in consultation with existing resources and falls under attribution noncommercial share-alike 4.0 International license. for more information on this Creative Commons license, please consult this link some of the information included in these slides may vary from the original source material. </a:t>
            </a:r>
            <a:endParaRPr lang="en-US" sz="2800"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8" name="Picture 7">
            <a:extLst>
              <a:ext uri="{FF2B5EF4-FFF2-40B4-BE49-F238E27FC236}">
                <a16:creationId xmlns:a16="http://schemas.microsoft.com/office/drawing/2014/main" id="{D1F85D7D-2300-8E21-E6CA-713EA490F5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2950" y="12535470"/>
            <a:ext cx="2324100" cy="781050"/>
          </a:xfrm>
          <a:prstGeom prst="rect">
            <a:avLst/>
          </a:prstGeom>
        </p:spPr>
      </p:pic>
    </p:spTree>
    <p:extLst>
      <p:ext uri="{BB962C8B-B14F-4D97-AF65-F5344CB8AC3E}">
        <p14:creationId xmlns:p14="http://schemas.microsoft.com/office/powerpoint/2010/main" val="208784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CD153BEE-E22F-2C3C-4FCD-D46D882224C9}"/>
              </a:ext>
              <a:ext uri="{C183D7F6-B498-43B3-948B-1728B52AA6E4}">
                <adec:decorative xmlns:adec="http://schemas.microsoft.com/office/drawing/2017/decorative" val="1"/>
              </a:ext>
            </a:extLst>
          </p:cNvPr>
          <p:cNvSpPr/>
          <p:nvPr/>
        </p:nvSpPr>
        <p:spPr>
          <a:xfrm>
            <a:off x="5490585" y="-5298"/>
            <a:ext cx="18865959"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6761295" y="289774"/>
            <a:ext cx="18064260"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Common Faculty Pitfalls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6753416" y="2429555"/>
            <a:ext cx="16712849" cy="10125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Students with disabilities are diverse and have different lived experiences of their disability.</a:t>
            </a:r>
            <a:r>
              <a:rPr lang="en-US" sz="4000" b="1" dirty="0"/>
              <a:t> </a:t>
            </a:r>
            <a:r>
              <a:rPr lang="en-US" sz="4000" dirty="0"/>
              <a:t>Unexamined stereotypes and attitudes may impact faculty communication with the student</a:t>
            </a:r>
            <a:r>
              <a:rPr lang="en-US" sz="4000" b="1" dirty="0"/>
              <a:t>,</a:t>
            </a:r>
            <a:r>
              <a:rPr lang="en-US" sz="4000" dirty="0"/>
              <a:t> such as:</a:t>
            </a:r>
            <a:br>
              <a:rPr lang="en-US" sz="3600" dirty="0"/>
            </a:br>
            <a:endParaRPr lang="en-US" sz="3600" dirty="0"/>
          </a:p>
          <a:p>
            <a:pPr marL="1143000" lvl="2" indent="-571500">
              <a:buChar char="•"/>
            </a:pPr>
            <a:r>
              <a:rPr lang="en-US" sz="3400" dirty="0"/>
              <a:t>Assigning a heroic status might place a person with a disability on a pedestal, making it difficult for them to assimilate and function</a:t>
            </a:r>
          </a:p>
          <a:p>
            <a:pPr marL="1143000" lvl="2" indent="-571500">
              <a:buChar char="•"/>
            </a:pPr>
            <a:endParaRPr lang="en-US" sz="3400" dirty="0"/>
          </a:p>
          <a:p>
            <a:pPr marL="1143000" lvl="7" indent="-571500">
              <a:buChar char="•"/>
            </a:pPr>
            <a:r>
              <a:rPr lang="en-US" sz="3400" dirty="0"/>
              <a:t>The myth of “unfair advantage” often does not take into account that the typical college environment (lectures, exams, etc.) often prevents certain students from showing their true potential</a:t>
            </a:r>
          </a:p>
          <a:p>
            <a:pPr marL="1143000" lvl="7" indent="-571500">
              <a:buChar char="•"/>
            </a:pPr>
            <a:endParaRPr lang="en-US" sz="3400" dirty="0"/>
          </a:p>
          <a:p>
            <a:pPr marL="1143000" lvl="2" indent="-571500">
              <a:buChar char="•"/>
            </a:pPr>
            <a:r>
              <a:rPr lang="en-US" sz="3400" dirty="0"/>
              <a:t>The “spread phenomenon” assumes, from a single disabling condition, that there are also other intellectual, social or physical deficits, limiting opportunities for that student</a:t>
            </a:r>
          </a:p>
          <a:p>
            <a:pPr marL="571500" lvl="2"/>
            <a:endParaRPr lang="en-US" sz="4000" dirty="0"/>
          </a:p>
          <a:p>
            <a:r>
              <a:rPr lang="en-US" sz="4000" dirty="0"/>
              <a:t>Successful implementation of accommodations involves the balance </a:t>
            </a:r>
          </a:p>
          <a:p>
            <a:r>
              <a:rPr lang="en-US" sz="4000" dirty="0"/>
              <a:t>between the students' needs and the essential elements of the course. </a:t>
            </a:r>
          </a:p>
          <a:p>
            <a:pPr marL="285750" indent="-285750">
              <a:buFont typeface="Arial,Sans-Serif"/>
              <a:buChar char="•"/>
            </a:pPr>
            <a:endParaRPr lang="en-US" sz="3600" b="1"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6" name="Picture 5" descr="Pratt logo">
            <a:extLst>
              <a:ext uri="{FF2B5EF4-FFF2-40B4-BE49-F238E27FC236}">
                <a16:creationId xmlns:a16="http://schemas.microsoft.com/office/drawing/2014/main" id="{8F818A3F-CE64-8BC5-BA6A-0682F79DC6D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351272" y="12185614"/>
            <a:ext cx="2743200" cy="1440180"/>
          </a:xfrm>
          <a:prstGeom prst="rect">
            <a:avLst/>
          </a:prstGeom>
        </p:spPr>
      </p:pic>
    </p:spTree>
    <p:extLst>
      <p:ext uri="{BB962C8B-B14F-4D97-AF65-F5344CB8AC3E}">
        <p14:creationId xmlns:p14="http://schemas.microsoft.com/office/powerpoint/2010/main" val="3614690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9" name="Rectangle 8">
            <a:extLst>
              <a:ext uri="{FF2B5EF4-FFF2-40B4-BE49-F238E27FC236}">
                <a16:creationId xmlns:a16="http://schemas.microsoft.com/office/drawing/2014/main" id="{35D8C5DC-320A-3F02-6AB1-427A17255A54}"/>
              </a:ext>
              <a:ext uri="{C183D7F6-B498-43B3-948B-1728B52AA6E4}">
                <adec:decorative xmlns:adec="http://schemas.microsoft.com/office/drawing/2017/decorative" val="1"/>
              </a:ext>
            </a:extLst>
          </p:cNvPr>
          <p:cNvSpPr/>
          <p:nvPr/>
        </p:nvSpPr>
        <p:spPr>
          <a:xfrm>
            <a:off x="6200293" y="10801"/>
            <a:ext cx="18136385"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7500" b="1" dirty="0">
              <a:solidFill>
                <a:schemeClr val="tx1"/>
              </a:solidFill>
              <a:cs typeface="Calibri"/>
            </a:endParaRPr>
          </a:p>
        </p:txBody>
      </p:sp>
      <p:sp>
        <p:nvSpPr>
          <p:cNvPr id="10" name="Title 9">
            <a:extLst>
              <a:ext uri="{FF2B5EF4-FFF2-40B4-BE49-F238E27FC236}">
                <a16:creationId xmlns:a16="http://schemas.microsoft.com/office/drawing/2014/main" id="{3F36B5F2-01E5-6C09-97D8-7F7E62CD5BC1}"/>
              </a:ext>
            </a:extLst>
          </p:cNvPr>
          <p:cNvSpPr txBox="1">
            <a:spLocks noGrp="1"/>
          </p:cNvSpPr>
          <p:nvPr>
            <p:ph type="title" idx="4294967295"/>
          </p:nvPr>
        </p:nvSpPr>
        <p:spPr>
          <a:xfrm>
            <a:off x="6761408" y="305873"/>
            <a:ext cx="14156986"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Common Faculty Pitfalls </a:t>
            </a:r>
            <a:r>
              <a:rPr kumimoji="0" lang="en-US" sz="4000" b="1" i="0" u="none" strike="noStrike" kern="0" cap="none" spc="0" normalizeH="0" baseline="0" noProof="0" dirty="0">
                <a:ln>
                  <a:noFill/>
                </a:ln>
                <a:solidFill>
                  <a:srgbClr val="000000"/>
                </a:solidFill>
                <a:effectLst/>
                <a:uLnTx/>
                <a:uFillTx/>
                <a:latin typeface="Arial"/>
                <a:ea typeface="Arial"/>
                <a:cs typeface="Arial"/>
                <a:sym typeface="Arial"/>
              </a:rPr>
              <a:t>(continued)</a:t>
            </a:r>
          </a:p>
        </p:txBody>
      </p:sp>
      <p:sp>
        <p:nvSpPr>
          <p:cNvPr id="4" name="TextBox 3">
            <a:extLst>
              <a:ext uri="{FF2B5EF4-FFF2-40B4-BE49-F238E27FC236}">
                <a16:creationId xmlns:a16="http://schemas.microsoft.com/office/drawing/2014/main" id="{2A7CFCA3-7975-6BA4-1360-673E986643E4}"/>
              </a:ext>
            </a:extLst>
          </p:cNvPr>
          <p:cNvSpPr txBox="1"/>
          <p:nvPr/>
        </p:nvSpPr>
        <p:spPr>
          <a:xfrm>
            <a:off x="6753416" y="2071771"/>
            <a:ext cx="16712849" cy="11203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dirty="0"/>
              <a:t>When discussing accommodations, faculty should </a:t>
            </a:r>
            <a:r>
              <a:rPr lang="en-US" sz="3800" b="1" dirty="0"/>
              <a:t>avoid</a:t>
            </a:r>
            <a:r>
              <a:rPr lang="en-US" sz="3800" dirty="0"/>
              <a:t> the following:</a:t>
            </a:r>
            <a:br>
              <a:rPr lang="en-US" sz="3600" dirty="0"/>
            </a:br>
            <a:endParaRPr lang="en-US" sz="3600" dirty="0"/>
          </a:p>
          <a:p>
            <a:pPr marL="1143000" lvl="1" indent="-285750">
              <a:buFont typeface="Arial,Sans-Serif"/>
              <a:buChar char="•"/>
            </a:pPr>
            <a:r>
              <a:rPr lang="en-US" sz="3400" dirty="0"/>
              <a:t>Engaging in dialogue around disability specifics (e.g., diagnosis, treatment, </a:t>
            </a:r>
            <a:br>
              <a:rPr lang="en-US" sz="3400" dirty="0"/>
            </a:br>
            <a:r>
              <a:rPr lang="en-US" sz="3400" dirty="0"/>
              <a:t>prognosis)</a:t>
            </a:r>
            <a:br>
              <a:rPr lang="en-US" sz="3400" dirty="0"/>
            </a:br>
            <a:endParaRPr lang="en-US" sz="3400" dirty="0"/>
          </a:p>
          <a:p>
            <a:pPr marL="1143000" lvl="1" indent="-285750">
              <a:buFont typeface="Arial,Sans-Serif"/>
              <a:buChar char="•"/>
            </a:pPr>
            <a:r>
              <a:rPr lang="en-US" sz="3400" dirty="0"/>
              <a:t>Minimizing a student's disclosure, failing to refer them to the L/AC, or advising students against disclosure/using their accommodations</a:t>
            </a:r>
            <a:br>
              <a:rPr lang="en-US" sz="3400" dirty="0"/>
            </a:br>
            <a:endParaRPr lang="en-US" sz="3400" dirty="0"/>
          </a:p>
          <a:p>
            <a:pPr marL="1143000" lvl="1" indent="-285750">
              <a:buFont typeface="Arial,Sans-Serif"/>
              <a:buChar char="•"/>
            </a:pPr>
            <a:r>
              <a:rPr lang="en-US" sz="3400" dirty="0"/>
              <a:t>Engaging in microaggressions around disability (e.g., outing students to peers, referring to “special accommodations,” indicating that accommodations are burden)</a:t>
            </a:r>
          </a:p>
          <a:p>
            <a:pPr marL="1143000" lvl="1" indent="-285750">
              <a:buFont typeface="Arial,Sans-Serif"/>
              <a:buChar char="•"/>
            </a:pPr>
            <a:endParaRPr lang="en-US" sz="3800" dirty="0"/>
          </a:p>
          <a:p>
            <a:r>
              <a:rPr lang="en-US" sz="3800" dirty="0"/>
              <a:t>Students often have little to no experience explaining or expressing their disability-related needs. Many have experienced or witnessed discrimination. The sudden expectation that students with disabilities can now have a conversation with an instructor about their needs and accommodations is sometimes unrealistic. </a:t>
            </a:r>
          </a:p>
          <a:p>
            <a:endParaRPr lang="en-US" sz="3800" dirty="0"/>
          </a:p>
          <a:p>
            <a:r>
              <a:rPr lang="en-US" sz="3800" dirty="0"/>
              <a:t>When students are hesitant to discuss accommodations, it should not be viewed as unwillingness or an attempt to gain some unfair advantage. </a:t>
            </a:r>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6" name="Picture 5">
            <a:extLst>
              <a:ext uri="{FF2B5EF4-FFF2-40B4-BE49-F238E27FC236}">
                <a16:creationId xmlns:a16="http://schemas.microsoft.com/office/drawing/2014/main" id="{029C4350-28B6-FA49-0037-98B1F4DB0C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2950" y="12306326"/>
            <a:ext cx="2324100" cy="781050"/>
          </a:xfrm>
          <a:prstGeom prst="rect">
            <a:avLst/>
          </a:prstGeom>
        </p:spPr>
      </p:pic>
    </p:spTree>
    <p:extLst>
      <p:ext uri="{BB962C8B-B14F-4D97-AF65-F5344CB8AC3E}">
        <p14:creationId xmlns:p14="http://schemas.microsoft.com/office/powerpoint/2010/main" val="107505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5" y="-15985"/>
            <a:ext cx="19313913"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79550"/>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48000" y="2483214"/>
            <a:ext cx="18288000" cy="76726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Faculty should </a:t>
            </a:r>
            <a:r>
              <a:rPr lang="en-US" sz="4000" b="1" dirty="0"/>
              <a:t>observe</a:t>
            </a:r>
            <a:r>
              <a:rPr lang="en-US" sz="4000" dirty="0"/>
              <a:t> the following when students disclose their disability:</a:t>
            </a:r>
          </a:p>
          <a:p>
            <a:pPr marL="1143000" lvl="1" indent="-285750">
              <a:buChar char="•"/>
            </a:pPr>
            <a:endParaRPr lang="en-US" sz="4000" dirty="0"/>
          </a:p>
          <a:p>
            <a:pPr marL="1143000" lvl="1" indent="-285750">
              <a:buChar char="•"/>
            </a:pPr>
            <a:r>
              <a:rPr lang="en-US" sz="4000" dirty="0"/>
              <a:t> Support the student and affirm their experiences as much as possible</a:t>
            </a:r>
            <a:br>
              <a:rPr lang="en-US" sz="4000" dirty="0"/>
            </a:br>
            <a:endParaRPr lang="en-US" sz="4000" dirty="0"/>
          </a:p>
          <a:p>
            <a:pPr marL="1143000" lvl="1" indent="-285750">
              <a:buChar char="•"/>
            </a:pPr>
            <a:r>
              <a:rPr lang="en-US" sz="4000" dirty="0"/>
              <a:t> Avoid inquiring into too many details around the disability</a:t>
            </a:r>
            <a:br>
              <a:rPr lang="en-US" sz="4000" dirty="0"/>
            </a:br>
            <a:endParaRPr lang="en-US" sz="4000" dirty="0"/>
          </a:p>
          <a:p>
            <a:pPr marL="1143000" lvl="1" indent="-285750">
              <a:buChar char="•"/>
            </a:pPr>
            <a:r>
              <a:rPr lang="en-US" sz="4000" dirty="0"/>
              <a:t> Refer the student to the appropriate offices, most importantly L/AC</a:t>
            </a:r>
            <a:br>
              <a:rPr lang="en-US" sz="4000" dirty="0"/>
            </a:br>
            <a:endParaRPr lang="en-US" sz="4000" dirty="0"/>
          </a:p>
          <a:p>
            <a:pPr>
              <a:lnSpc>
                <a:spcPct val="150000"/>
              </a:lnSpc>
            </a:pPr>
            <a:r>
              <a:rPr lang="en-US" sz="4000" dirty="0"/>
              <a:t>Faculty should include the Institutes’ syllabus statement on reasonable accommodations in their syllabi. </a:t>
            </a:r>
          </a:p>
          <a:p>
            <a:pPr>
              <a:lnSpc>
                <a:spcPct val="150000"/>
              </a:lnSpc>
            </a:pPr>
            <a:r>
              <a:rPr lang="en-US" sz="4000" dirty="0">
                <a:hlinkClick r:id="rId4"/>
              </a:rPr>
              <a:t>Provost Syllabus Template w/ L/AC Stmt</a:t>
            </a:r>
            <a:endParaRPr lang="en-US" sz="4000" dirty="0"/>
          </a:p>
        </p:txBody>
      </p:sp>
      <p:pic>
        <p:nvPicPr>
          <p:cNvPr id="8" name="Picture 7" descr="Pratt logo">
            <a:extLst>
              <a:ext uri="{FF2B5EF4-FFF2-40B4-BE49-F238E27FC236}">
                <a16:creationId xmlns:a16="http://schemas.microsoft.com/office/drawing/2014/main" id="{E9DF645B-81C4-E865-9061-88FE307915F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9105098" y="11285120"/>
            <a:ext cx="2451371" cy="1294266"/>
          </a:xfrm>
          <a:prstGeom prst="rect">
            <a:avLst/>
          </a:prstGeom>
        </p:spPr>
      </p:pic>
    </p:spTree>
    <p:extLst>
      <p:ext uri="{BB962C8B-B14F-4D97-AF65-F5344CB8AC3E}">
        <p14:creationId xmlns:p14="http://schemas.microsoft.com/office/powerpoint/2010/main" val="919190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6" y="-15985"/>
            <a:ext cx="19313912"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79550"/>
            <a:ext cx="155837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 </a:t>
            </a:r>
            <a:r>
              <a:rPr lang="en-US" sz="4000" b="1" kern="0" dirty="0">
                <a:solidFill>
                  <a:srgbClr val="000000"/>
                </a:solidFill>
                <a:latin typeface="Arial"/>
                <a:ea typeface="Arial"/>
                <a:cs typeface="Arial"/>
                <a:sym typeface="Arial"/>
              </a:rPr>
              <a:t>(continued)</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647864"/>
            <a:ext cx="1828800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Whenever possible, use a </a:t>
            </a:r>
            <a:r>
              <a:rPr lang="en-US" sz="4000" b="1" dirty="0"/>
              <a:t>Universal Design </a:t>
            </a:r>
            <a:r>
              <a:rPr lang="en-US" sz="4000" dirty="0"/>
              <a:t>approach</a:t>
            </a:r>
            <a:r>
              <a:rPr lang="en-US" sz="4000" b="1" dirty="0"/>
              <a:t>. </a:t>
            </a:r>
            <a:r>
              <a:rPr lang="en-US" sz="4000" dirty="0"/>
              <a:t>This type of support puts the emphasis on making the learning environment a seamless and unobtrusive place for all students, both with and without disabilities. Universal design helps to bring diverse learning styles and perspectives into the classroom and campus environment. While disability-related symptoms and barriers are real, a Universal Design approach embraces opportunities to focus on all students’ strengths, rather than problematizing symptoms and deficits.</a:t>
            </a:r>
          </a:p>
          <a:p>
            <a:endParaRPr lang="en-US" sz="4000" dirty="0"/>
          </a:p>
          <a:p>
            <a:r>
              <a:rPr lang="en-US" sz="4000" dirty="0"/>
              <a:t>For more information, see the CAST Universal Design Resource: cast.org</a:t>
            </a:r>
          </a:p>
        </p:txBody>
      </p:sp>
      <p:pic>
        <p:nvPicPr>
          <p:cNvPr id="8" name="Picture 7" descr="Pratt logo">
            <a:extLst>
              <a:ext uri="{FF2B5EF4-FFF2-40B4-BE49-F238E27FC236}">
                <a16:creationId xmlns:a16="http://schemas.microsoft.com/office/drawing/2014/main" id="{E9DF645B-81C4-E865-9061-88FE307915F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283522" y="11285120"/>
            <a:ext cx="2451371" cy="1294266"/>
          </a:xfrm>
          <a:prstGeom prst="rect">
            <a:avLst/>
          </a:prstGeom>
        </p:spPr>
      </p:pic>
    </p:spTree>
    <p:extLst>
      <p:ext uri="{BB962C8B-B14F-4D97-AF65-F5344CB8AC3E}">
        <p14:creationId xmlns:p14="http://schemas.microsoft.com/office/powerpoint/2010/main" val="2296903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6" y="-15985"/>
            <a:ext cx="19313912"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15155"/>
            <a:ext cx="155837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 </a:t>
            </a:r>
            <a:r>
              <a:rPr lang="en-US" sz="4000" b="1" kern="0" dirty="0">
                <a:solidFill>
                  <a:srgbClr val="000000"/>
                </a:solidFill>
                <a:latin typeface="Arial"/>
                <a:ea typeface="Arial"/>
                <a:cs typeface="Arial"/>
                <a:sym typeface="Arial"/>
              </a:rPr>
              <a:t>(continued pt.3)</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157210"/>
            <a:ext cx="18288000" cy="93564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a:r>
              <a:rPr lang="en-US" sz="4400" dirty="0"/>
              <a:t>Faculty should </a:t>
            </a:r>
            <a:r>
              <a:rPr lang="en-US" sz="4400" b="1" dirty="0"/>
              <a:t>avoid</a:t>
            </a:r>
            <a:r>
              <a:rPr lang="en-US" sz="4400" dirty="0"/>
              <a:t> these common, but often unintentionally hurtful, verbal microaggressions:</a:t>
            </a:r>
            <a:endParaRPr lang="en-US" dirty="0"/>
          </a:p>
          <a:p>
            <a:endParaRPr lang="en-US" sz="4400" b="1" dirty="0"/>
          </a:p>
          <a:p>
            <a:pPr marL="1143000" lvl="1" indent="-285750">
              <a:buChar char="•"/>
            </a:pPr>
            <a:r>
              <a:rPr lang="en-US" sz="3400" dirty="0"/>
              <a:t>Using the terminology: “suffers from or confined/restricted to a wheelchair”</a:t>
            </a:r>
          </a:p>
          <a:p>
            <a:pPr marL="1143000" indent="-285750">
              <a:buChar char="•"/>
            </a:pPr>
            <a:endParaRPr lang="en-US" sz="1200" dirty="0"/>
          </a:p>
          <a:p>
            <a:pPr marL="1143000" lvl="1" indent="-285750">
              <a:buChar char="•"/>
            </a:pPr>
            <a:r>
              <a:rPr lang="en-US" sz="3400" dirty="0"/>
              <a:t>Referring to “special accommodations” or “accommodated test taker”</a:t>
            </a:r>
            <a:br>
              <a:rPr lang="en-US" sz="3400" dirty="0"/>
            </a:br>
            <a:r>
              <a:rPr lang="en-US" sz="1200" dirty="0"/>
              <a:t>  </a:t>
            </a:r>
          </a:p>
          <a:p>
            <a:pPr marL="1143000" lvl="1" indent="-285750">
              <a:buChar char="•"/>
            </a:pPr>
            <a:r>
              <a:rPr lang="en-US" sz="3400" dirty="0"/>
              <a:t>Questioning accommodations, “They are not going to get extra time in the real world”</a:t>
            </a:r>
          </a:p>
          <a:p>
            <a:pPr marL="857250" lvl="1"/>
            <a:r>
              <a:rPr lang="en-US" sz="1200" dirty="0"/>
              <a:t>  </a:t>
            </a:r>
          </a:p>
          <a:p>
            <a:pPr marL="1143000" lvl="1" indent="-285750">
              <a:buChar char="•"/>
            </a:pPr>
            <a:r>
              <a:rPr lang="en-US" sz="3400" dirty="0"/>
              <a:t>Threats to “out” the student, "If I'm writing you a recommendation letter, I'll need to include the fact that you used accommodations”</a:t>
            </a:r>
            <a:br>
              <a:rPr lang="en-US" sz="3400" dirty="0"/>
            </a:br>
            <a:r>
              <a:rPr lang="en-US" sz="1200" dirty="0"/>
              <a:t>  </a:t>
            </a:r>
          </a:p>
          <a:p>
            <a:pPr marL="1143000" lvl="1" indent="-285750">
              <a:buChar char="•"/>
            </a:pPr>
            <a:r>
              <a:rPr lang="en-US" sz="3400" dirty="0"/>
              <a:t>Using commonplace, albeit potentially offensive phrases such as, “the blind leading the blind” or, “don't have a leg to stand on”</a:t>
            </a:r>
          </a:p>
          <a:p>
            <a:pPr marL="857250" lvl="1"/>
            <a:r>
              <a:rPr lang="en-US" sz="1200" dirty="0"/>
              <a:t>  </a:t>
            </a:r>
          </a:p>
          <a:p>
            <a:pPr marL="1143000" lvl="1" indent="-285750">
              <a:buChar char="•"/>
            </a:pPr>
            <a:r>
              <a:rPr lang="en-US" sz="3400" dirty="0"/>
              <a:t>Attempting to communicate that you “get it,” ”I'm totally OCD about my files!”</a:t>
            </a:r>
          </a:p>
          <a:p>
            <a:pPr marL="857250" lvl="1"/>
            <a:r>
              <a:rPr lang="en-US" sz="1200" dirty="0"/>
              <a:t>  </a:t>
            </a:r>
          </a:p>
          <a:p>
            <a:pPr marL="1143000" lvl="1" indent="-285750">
              <a:buChar char="•"/>
            </a:pPr>
            <a:r>
              <a:rPr lang="en-US" sz="3400" dirty="0"/>
              <a:t>Minimizing: “You have a disability? Which one? It must be mild!”</a:t>
            </a:r>
            <a:br>
              <a:rPr lang="en-US" sz="3400" dirty="0"/>
            </a:br>
            <a:r>
              <a:rPr lang="en-US" sz="1200" dirty="0"/>
              <a:t>  </a:t>
            </a:r>
          </a:p>
          <a:p>
            <a:pPr marL="1143000" lvl="1" indent="-285750">
              <a:buChar char="•"/>
            </a:pPr>
            <a:r>
              <a:rPr lang="en-US" sz="3400" dirty="0"/>
              <a:t>Challenging: “You don't have a disability. You're too bright”</a:t>
            </a:r>
            <a:br>
              <a:rPr lang="en-US" sz="3400" dirty="0"/>
            </a:br>
            <a:r>
              <a:rPr lang="en-US" sz="1200" dirty="0"/>
              <a:t>  </a:t>
            </a:r>
          </a:p>
          <a:p>
            <a:pPr marL="1143000" lvl="1" indent="-285750">
              <a:buChar char="•"/>
            </a:pPr>
            <a:r>
              <a:rPr lang="en-US" sz="3400" dirty="0"/>
              <a:t>Congratulating students for not needing their accommodations</a:t>
            </a:r>
          </a:p>
        </p:txBody>
      </p:sp>
      <p:pic>
        <p:nvPicPr>
          <p:cNvPr id="8" name="Picture 7" descr="Pratt logo">
            <a:extLst>
              <a:ext uri="{FF2B5EF4-FFF2-40B4-BE49-F238E27FC236}">
                <a16:creationId xmlns:a16="http://schemas.microsoft.com/office/drawing/2014/main" id="{FF11A23B-F0A0-58B6-89F6-3B9DC8EEEC3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266246" y="11220726"/>
            <a:ext cx="2451371" cy="1294266"/>
          </a:xfrm>
          <a:prstGeom prst="rect">
            <a:avLst/>
          </a:prstGeom>
        </p:spPr>
      </p:pic>
    </p:spTree>
    <p:extLst>
      <p:ext uri="{BB962C8B-B14F-4D97-AF65-F5344CB8AC3E}">
        <p14:creationId xmlns:p14="http://schemas.microsoft.com/office/powerpoint/2010/main" val="423519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alphaModFix/>
          </a:blip>
          <a:srcRect t="15627"/>
          <a:stretch/>
        </p:blipFill>
        <p:spPr>
          <a:xfrm>
            <a:off x="1384479" y="1984"/>
            <a:ext cx="24384000" cy="13712032"/>
          </a:xfrm>
          <a:prstGeom prst="rect">
            <a:avLst/>
          </a:prstGeom>
          <a:noFill/>
          <a:ln>
            <a:noFill/>
          </a:ln>
        </p:spPr>
      </p:pic>
      <p:sp>
        <p:nvSpPr>
          <p:cNvPr id="2" name="Rectangle 1">
            <a:extLst>
              <a:ext uri="{FF2B5EF4-FFF2-40B4-BE49-F238E27FC236}">
                <a16:creationId xmlns:a16="http://schemas.microsoft.com/office/drawing/2014/main" id="{140FD69F-61B1-F41B-CCDC-2151AE0E9BB7}"/>
              </a:ext>
              <a:ext uri="{C183D7F6-B498-43B3-948B-1728B52AA6E4}">
                <adec:decorative xmlns:adec="http://schemas.microsoft.com/office/drawing/2017/decorative" val="1"/>
              </a:ext>
            </a:extLst>
          </p:cNvPr>
          <p:cNvSpPr/>
          <p:nvPr/>
        </p:nvSpPr>
        <p:spPr>
          <a:xfrm>
            <a:off x="0" y="0"/>
            <a:ext cx="25792454" cy="238259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57095BC-D077-5611-FB39-28819C28D197}"/>
              </a:ext>
              <a:ext uri="{C183D7F6-B498-43B3-948B-1728B52AA6E4}">
                <adec:decorative xmlns:adec="http://schemas.microsoft.com/office/drawing/2017/decorative" val="1"/>
              </a:ext>
            </a:extLst>
          </p:cNvPr>
          <p:cNvGrpSpPr/>
          <p:nvPr/>
        </p:nvGrpSpPr>
        <p:grpSpPr>
          <a:xfrm>
            <a:off x="-14158" y="2350912"/>
            <a:ext cx="11441644" cy="11354870"/>
            <a:chOff x="434662" y="3691665"/>
            <a:chExt cx="11701049" cy="8036272"/>
          </a:xfrm>
        </p:grpSpPr>
        <p:sp>
          <p:nvSpPr>
            <p:cNvPr id="7" name="Rectangle 6">
              <a:extLst>
                <a:ext uri="{FF2B5EF4-FFF2-40B4-BE49-F238E27FC236}">
                  <a16:creationId xmlns:a16="http://schemas.microsoft.com/office/drawing/2014/main" id="{74C5420A-8257-5941-7361-CA2C8C17D26F}"/>
                </a:ext>
              </a:extLst>
            </p:cNvPr>
            <p:cNvSpPr/>
            <p:nvPr/>
          </p:nvSpPr>
          <p:spPr>
            <a:xfrm>
              <a:off x="434662" y="3691665"/>
              <a:ext cx="11701049" cy="8036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117;p9">
              <a:extLst>
                <a:ext uri="{FF2B5EF4-FFF2-40B4-BE49-F238E27FC236}">
                  <a16:creationId xmlns:a16="http://schemas.microsoft.com/office/drawing/2014/main" id="{97B48473-47DB-515F-A208-C44173D7F11F}"/>
                </a:ext>
              </a:extLst>
            </p:cNvPr>
            <p:cNvSpPr txBox="1"/>
            <p:nvPr/>
          </p:nvSpPr>
          <p:spPr>
            <a:xfrm>
              <a:off x="1142545" y="4436682"/>
              <a:ext cx="9970488" cy="6273364"/>
            </a:xfrm>
            <a:prstGeom prst="rect">
              <a:avLst/>
            </a:prstGeom>
            <a:solidFill>
              <a:schemeClr val="bg1"/>
            </a:solidFill>
            <a:ln>
              <a:solidFill>
                <a:schemeClr val="bg1"/>
              </a:solidFill>
            </a:ln>
          </p:spPr>
          <p:txBody>
            <a:bodyPr spcFirstLastPara="1" wrap="square" lIns="0" tIns="0" rIns="0" bIns="0" anchor="t" anchorCtr="0">
              <a:spAutoFit/>
            </a:bodyPr>
            <a:lstStyle/>
            <a:p>
              <a:pPr lvl="3"/>
              <a:r>
                <a:rPr lang="en-US" sz="3600" dirty="0"/>
                <a:t>L/AC  understands that ensuring class materials and experiences are fully accessible and universally-designed can be challenging</a:t>
              </a:r>
              <a:r>
                <a:rPr lang="en-US" sz="3600" b="0" i="0" u="none" strike="noStrike" cap="none" dirty="0">
                  <a:latin typeface="Arial"/>
                  <a:ea typeface="Arial"/>
                  <a:cs typeface="Arial"/>
                  <a:sym typeface="Arial"/>
                </a:rPr>
                <a:t>.</a:t>
              </a:r>
              <a:r>
                <a:rPr lang="en-US" sz="3600" dirty="0"/>
                <a:t> </a:t>
              </a:r>
            </a:p>
            <a:p>
              <a:pPr lvl="3"/>
              <a:endParaRPr lang="en-US" sz="3600" dirty="0"/>
            </a:p>
            <a:p>
              <a:pPr lvl="3"/>
              <a:r>
                <a:rPr lang="en-US" sz="3600" dirty="0"/>
                <a:t>L/AC serves as a resource to faculty in both interpreting accommodation letters and helping to build the most accessible and disability-inclusive class experiences. </a:t>
              </a:r>
            </a:p>
            <a:p>
              <a:pPr lvl="3"/>
              <a:endParaRPr lang="en-US" sz="3600" dirty="0"/>
            </a:p>
            <a:p>
              <a:pPr lvl="3"/>
              <a:r>
                <a:rPr lang="en-US" sz="3600" dirty="0"/>
                <a:t>Please view videos and additional materials on Pratt’s Accessibility Webpage: </a:t>
              </a:r>
              <a:br>
                <a:rPr lang="en-US" sz="3600" dirty="0"/>
              </a:br>
              <a:r>
                <a:rPr lang="en-US" sz="3600" dirty="0">
                  <a:solidFill>
                    <a:srgbClr val="1155CC"/>
                  </a:solidFill>
                  <a:hlinkClick r:id="rId4"/>
                </a:rPr>
                <a:t>https://www.pratt</a:t>
              </a:r>
              <a:r>
                <a:rPr lang="en-US" sz="3600" b="0" i="0" u="none" strike="noStrike" cap="none" dirty="0">
                  <a:solidFill>
                    <a:srgbClr val="1155CC"/>
                  </a:solidFill>
                  <a:latin typeface="Arial"/>
                  <a:ea typeface="Arial"/>
                  <a:cs typeface="Arial"/>
                  <a:sym typeface="Arial"/>
                  <a:hlinkClick r:id="rId4"/>
                </a:rPr>
                <a:t>.</a:t>
              </a:r>
              <a:r>
                <a:rPr lang="en-US" sz="3600" dirty="0">
                  <a:solidFill>
                    <a:srgbClr val="1155CC"/>
                  </a:solidFill>
                  <a:hlinkClick r:id="rId4"/>
                </a:rPr>
                <a:t>edu/about/accessibility/</a:t>
              </a:r>
              <a:br>
                <a:rPr lang="en-US" sz="3600" dirty="0">
                  <a:solidFill>
                    <a:srgbClr val="1155CC"/>
                  </a:solidFill>
                </a:rPr>
              </a:br>
              <a:br>
                <a:rPr lang="en-US" sz="3600" dirty="0"/>
              </a:br>
              <a:r>
                <a:rPr lang="en-US" sz="3600" dirty="0"/>
                <a:t>Faculty can also use Kaltura: </a:t>
              </a:r>
              <a:br>
                <a:rPr lang="en-US" sz="3600" dirty="0"/>
              </a:br>
              <a:r>
                <a:rPr lang="en-US" sz="3600" dirty="0">
                  <a:hlinkClick r:id="rId5"/>
                </a:rPr>
                <a:t>https://www.pratt.edu/about/offices/information-technology/kaltura-personal-capture/</a:t>
              </a:r>
              <a:endParaRPr lang="en-US" sz="3600" dirty="0"/>
            </a:p>
          </p:txBody>
        </p:sp>
      </p:grpSp>
      <p:sp>
        <p:nvSpPr>
          <p:cNvPr id="176" name="Google Shape;176;p17"/>
          <p:cNvSpPr txBox="1">
            <a:spLocks noGrp="1"/>
          </p:cNvSpPr>
          <p:nvPr>
            <p:ph type="title" idx="4294967295"/>
          </p:nvPr>
        </p:nvSpPr>
        <p:spPr>
          <a:xfrm>
            <a:off x="-915" y="-22690"/>
            <a:ext cx="20230134" cy="2669192"/>
          </a:xfrm>
          <a:prstGeom prst="rect">
            <a:avLst/>
          </a:prstGeom>
          <a:noFill/>
          <a:ln>
            <a:noFill/>
            <a:prstDash/>
          </a:ln>
          <a:effectLst/>
        </p:spPr>
        <p:txBody>
          <a:bodyPr rot="0" spcFirstLastPara="1" vertOverflow="overflow" horzOverflow="overflow" vert="horz" wrap="square" lIns="762000" tIns="762000" rIns="762000" bIns="762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Creating an Accessible Class Experience </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 name="Picture 6" descr="Pratt logo">
            <a:extLst>
              <a:ext uri="{FF2B5EF4-FFF2-40B4-BE49-F238E27FC236}">
                <a16:creationId xmlns:a16="http://schemas.microsoft.com/office/drawing/2014/main" id="{E18CFE77-29D8-6141-87F2-4EA54B577A31}"/>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610130" y="12187403"/>
            <a:ext cx="2743200" cy="1440180"/>
          </a:xfrm>
          <a:prstGeom prst="rect">
            <a:avLst/>
          </a:prstGeom>
        </p:spPr>
      </p:pic>
    </p:spTree>
    <p:extLst>
      <p:ext uri="{BB962C8B-B14F-4D97-AF65-F5344CB8AC3E}">
        <p14:creationId xmlns:p14="http://schemas.microsoft.com/office/powerpoint/2010/main" val="395615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Rectangle 5">
            <a:extLst>
              <a:ext uri="{FF2B5EF4-FFF2-40B4-BE49-F238E27FC236}">
                <a16:creationId xmlns:a16="http://schemas.microsoft.com/office/drawing/2014/main" id="{96914789-4D92-B75F-AF10-6BD1F70D31B7}"/>
              </a:ext>
              <a:ext uri="{C183D7F6-B498-43B3-948B-1728B52AA6E4}">
                <adec:decorative xmlns:adec="http://schemas.microsoft.com/office/drawing/2017/decorative" val="1"/>
              </a:ext>
            </a:extLst>
          </p:cNvPr>
          <p:cNvSpPr/>
          <p:nvPr/>
        </p:nvSpPr>
        <p:spPr>
          <a:xfrm>
            <a:off x="0" y="0"/>
            <a:ext cx="24414369" cy="238259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Google Shape;123;p10"/>
          <p:cNvSpPr txBox="1">
            <a:spLocks noGrp="1"/>
          </p:cNvSpPr>
          <p:nvPr>
            <p:ph type="title" idx="4294967295"/>
          </p:nvPr>
        </p:nvSpPr>
        <p:spPr>
          <a:xfrm>
            <a:off x="733413" y="721957"/>
            <a:ext cx="22884975"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Technology &amp; Tools at L/AC</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5" name="Google Shape;125;p10"/>
          <p:cNvSpPr txBox="1"/>
          <p:nvPr/>
        </p:nvSpPr>
        <p:spPr>
          <a:xfrm>
            <a:off x="734098" y="3104548"/>
            <a:ext cx="21183044" cy="2031325"/>
          </a:xfrm>
          <a:prstGeom prst="rect">
            <a:avLst/>
          </a:prstGeom>
          <a:noFill/>
          <a:ln>
            <a:noFill/>
          </a:ln>
        </p:spPr>
        <p:txBody>
          <a:bodyPr spcFirstLastPara="1" wrap="square" lIns="0" tIns="0" rIns="0" bIns="0" anchor="t" anchorCtr="0">
            <a:spAutoFit/>
          </a:bodyPr>
          <a:lstStyle/>
          <a:p>
            <a:pPr>
              <a:buSzPts val="6250"/>
            </a:pPr>
            <a:r>
              <a:rPr lang="en-US" sz="4400" dirty="0"/>
              <a:t>L/AC encourages and endorses the exploration of technology and different tools </a:t>
            </a:r>
            <a:br>
              <a:rPr lang="en-US" sz="4400" dirty="0"/>
            </a:br>
            <a:r>
              <a:rPr lang="en-US" sz="4400" dirty="0"/>
              <a:t>for assisting with </a:t>
            </a:r>
            <a:r>
              <a:rPr lang="en-US" sz="4400" i="0" u="none" strike="noStrike" cap="none" dirty="0">
                <a:latin typeface="Arial"/>
                <a:ea typeface="Arial"/>
                <a:cs typeface="Arial"/>
                <a:sym typeface="Arial"/>
              </a:rPr>
              <a:t>a </a:t>
            </a:r>
            <a:r>
              <a:rPr lang="en-US" sz="4400" dirty="0"/>
              <a:t>student’s disability-related needs</a:t>
            </a:r>
            <a:r>
              <a:rPr lang="en-US" sz="4400" i="0" u="none" strike="noStrike" cap="none" dirty="0">
                <a:latin typeface="Arial"/>
                <a:ea typeface="Arial"/>
                <a:cs typeface="Arial"/>
                <a:sym typeface="Arial"/>
              </a:rPr>
              <a:t>. </a:t>
            </a:r>
            <a:r>
              <a:rPr lang="en-US" sz="4400" dirty="0"/>
              <a:t>Some commonly used technologies available from L/AC are:</a:t>
            </a:r>
          </a:p>
        </p:txBody>
      </p:sp>
      <p:sp>
        <p:nvSpPr>
          <p:cNvPr id="124" name="Google Shape;124;p10"/>
          <p:cNvSpPr txBox="1"/>
          <p:nvPr/>
        </p:nvSpPr>
        <p:spPr>
          <a:xfrm>
            <a:off x="1576477" y="6453056"/>
            <a:ext cx="9299087" cy="4308872"/>
          </a:xfrm>
          <a:prstGeom prst="rect">
            <a:avLst/>
          </a:prstGeom>
          <a:noFill/>
          <a:ln>
            <a:noFill/>
          </a:ln>
        </p:spPr>
        <p:txBody>
          <a:bodyPr spcFirstLastPara="1" wrap="square" lIns="0" tIns="0" rIns="0" bIns="0" anchor="t" anchorCtr="0">
            <a:spAutoFit/>
          </a:bodyPr>
          <a:lstStyle/>
          <a:p>
            <a:pPr marL="571500" lvl="0" indent="-571500" rtl="0">
              <a:buFont typeface="Arial" panose="020B0604020202020204" pitchFamily="34" charset="0"/>
              <a:buChar char="•"/>
            </a:pPr>
            <a:r>
              <a:rPr lang="en-US" sz="4000" dirty="0">
                <a:latin typeface="Arial"/>
                <a:ea typeface="Arial"/>
                <a:cs typeface="Arial"/>
              </a:rPr>
              <a:t>SmartPens</a:t>
            </a:r>
          </a:p>
          <a:p>
            <a:pPr marL="571500" lvl="0" indent="-571500" rtl="0">
              <a:buFont typeface="Arial" panose="020B0604020202020204" pitchFamily="34" charset="0"/>
              <a:buChar char="•"/>
            </a:pPr>
            <a:r>
              <a:rPr lang="en-US" sz="4000" dirty="0"/>
              <a:t>iPads w/ Assistive Apps</a:t>
            </a:r>
          </a:p>
          <a:p>
            <a:pPr marL="571500" lvl="0" indent="-571500" rtl="0">
              <a:buFont typeface="Arial" panose="020B0604020202020204" pitchFamily="34" charset="0"/>
              <a:buChar char="•"/>
            </a:pPr>
            <a:r>
              <a:rPr lang="en-US" sz="4000" dirty="0">
                <a:latin typeface="Arial"/>
                <a:ea typeface="Arial"/>
                <a:cs typeface="Arial"/>
              </a:rPr>
              <a:t>Grammarly Software</a:t>
            </a:r>
          </a:p>
          <a:p>
            <a:pPr marL="571500" lvl="0" indent="-571500" rtl="0">
              <a:buFont typeface="Arial" panose="020B0604020202020204" pitchFamily="34" charset="0"/>
              <a:buChar char="•"/>
            </a:pPr>
            <a:r>
              <a:rPr lang="en-US" sz="4000" dirty="0"/>
              <a:t>Audio Recorders</a:t>
            </a:r>
          </a:p>
          <a:p>
            <a:pPr marL="571500" lvl="0" indent="-571500" rtl="0">
              <a:buFont typeface="Arial" panose="020B0604020202020204" pitchFamily="34" charset="0"/>
              <a:buChar char="•"/>
            </a:pPr>
            <a:r>
              <a:rPr lang="en-US" sz="4000" dirty="0">
                <a:latin typeface="Arial"/>
                <a:ea typeface="Arial"/>
                <a:cs typeface="Arial"/>
              </a:rPr>
              <a:t>Text-to-Speech Software</a:t>
            </a:r>
          </a:p>
          <a:p>
            <a:pPr marL="571500" lvl="0" indent="-571500" rtl="0">
              <a:buFont typeface="Arial" panose="020B0604020202020204" pitchFamily="34" charset="0"/>
              <a:buChar char="•"/>
            </a:pPr>
            <a:r>
              <a:rPr lang="en-US" sz="4000" dirty="0">
                <a:latin typeface="Arial"/>
                <a:ea typeface="Arial"/>
                <a:cs typeface="Arial"/>
              </a:rPr>
              <a:t>Alternative Text Services ​</a:t>
            </a:r>
            <a:endParaRPr lang="en-US" sz="4000" dirty="0"/>
          </a:p>
          <a:p>
            <a:pPr marL="571500" indent="-571500">
              <a:buSzPts val="6250"/>
              <a:buFont typeface="Arial" panose="020B0604020202020204" pitchFamily="34" charset="0"/>
              <a:buChar char="•"/>
            </a:pPr>
            <a:endParaRPr sz="4000" dirty="0"/>
          </a:p>
        </p:txBody>
      </p:sp>
      <p:sp>
        <p:nvSpPr>
          <p:cNvPr id="2" name="TextBox 1">
            <a:extLst>
              <a:ext uri="{FF2B5EF4-FFF2-40B4-BE49-F238E27FC236}">
                <a16:creationId xmlns:a16="http://schemas.microsoft.com/office/drawing/2014/main" id="{CCDAF3B5-7F12-EC9C-A318-D941146974D3}"/>
              </a:ext>
            </a:extLst>
          </p:cNvPr>
          <p:cNvSpPr txBox="1"/>
          <p:nvPr/>
        </p:nvSpPr>
        <p:spPr>
          <a:xfrm>
            <a:off x="11268673" y="6455535"/>
            <a:ext cx="1381852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US" sz="4000" dirty="0">
                <a:latin typeface="Arial"/>
                <a:ea typeface="Arial"/>
                <a:cs typeface="Arial"/>
              </a:rPr>
              <a:t>Accessible Communication </a:t>
            </a:r>
            <a:endParaRPr lang="en-US" sz="4000" dirty="0"/>
          </a:p>
          <a:p>
            <a:pPr marL="571500" indent="-571500">
              <a:buFont typeface="Arial" panose="020B0604020202020204" pitchFamily="34" charset="0"/>
              <a:buChar char="•"/>
            </a:pPr>
            <a:r>
              <a:rPr lang="en-US" sz="4000" dirty="0">
                <a:latin typeface="Arial"/>
                <a:ea typeface="Arial"/>
                <a:cs typeface="Arial"/>
              </a:rPr>
              <a:t>Services (captioning tools, CART/ASL)​</a:t>
            </a:r>
            <a:endParaRPr lang="en-US" sz="4000" dirty="0"/>
          </a:p>
          <a:p>
            <a:pPr marL="571500" lvl="0" indent="-571500" rtl="0">
              <a:buFont typeface="Arial" panose="020B0604020202020204" pitchFamily="34" charset="0"/>
              <a:buChar char="•"/>
            </a:pPr>
            <a:r>
              <a:rPr lang="en-US" sz="4000" dirty="0">
                <a:latin typeface="Arial"/>
                <a:ea typeface="Arial"/>
                <a:cs typeface="Arial"/>
              </a:rPr>
              <a:t>Noise-canceling headphones​</a:t>
            </a:r>
          </a:p>
          <a:p>
            <a:pPr marL="571500" indent="-571500">
              <a:buFont typeface="Arial" panose="020B0604020202020204" pitchFamily="34" charset="0"/>
              <a:buChar char="•"/>
            </a:pPr>
            <a:r>
              <a:rPr lang="en-US" sz="4000" dirty="0">
                <a:latin typeface="Arial"/>
                <a:ea typeface="Arial"/>
                <a:cs typeface="Arial"/>
              </a:rPr>
              <a:t>Telepresence Robots for Remote Attendance </a:t>
            </a:r>
            <a:br>
              <a:rPr lang="en-US" sz="4000" dirty="0">
                <a:latin typeface="Arial"/>
                <a:ea typeface="Arial"/>
                <a:cs typeface="Arial"/>
              </a:rPr>
            </a:br>
            <a:r>
              <a:rPr lang="en-US" sz="4000" dirty="0">
                <a:latin typeface="Arial"/>
                <a:ea typeface="Arial"/>
                <a:cs typeface="Arial"/>
              </a:rPr>
              <a:t>&amp; Learning (Kubi)</a:t>
            </a:r>
            <a:endParaRPr lang="en-US" sz="4000" dirty="0"/>
          </a:p>
          <a:p>
            <a:pPr marL="571500" lvl="0" indent="-571500" rtl="0">
              <a:buFont typeface="Arial" panose="020B0604020202020204" pitchFamily="34" charset="0"/>
              <a:buChar char="•"/>
            </a:pPr>
            <a:endParaRPr lang="en-US" sz="4000" dirty="0"/>
          </a:p>
        </p:txBody>
      </p:sp>
      <p:pic>
        <p:nvPicPr>
          <p:cNvPr id="8" name="Picture 6" descr="Pratt logo">
            <a:extLst>
              <a:ext uri="{FF2B5EF4-FFF2-40B4-BE49-F238E27FC236}">
                <a16:creationId xmlns:a16="http://schemas.microsoft.com/office/drawing/2014/main" id="{495E902A-E4C7-EC48-B3A4-889BFA57549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376313" y="12074713"/>
            <a:ext cx="2743200" cy="14401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4" name="Rectangle 3">
            <a:extLst>
              <a:ext uri="{FF2B5EF4-FFF2-40B4-BE49-F238E27FC236}">
                <a16:creationId xmlns:a16="http://schemas.microsoft.com/office/drawing/2014/main" id="{22D181A3-B3FE-5160-9621-B833CBB68C9D}"/>
              </a:ext>
              <a:ext uri="{C183D7F6-B498-43B3-948B-1728B52AA6E4}">
                <adec:decorative xmlns:adec="http://schemas.microsoft.com/office/drawing/2017/decorative" val="1"/>
              </a:ext>
            </a:extLst>
          </p:cNvPr>
          <p:cNvSpPr/>
          <p:nvPr/>
        </p:nvSpPr>
        <p:spPr>
          <a:xfrm>
            <a:off x="0" y="0"/>
            <a:ext cx="18285944" cy="2398803"/>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60;p1"/>
          <p:cNvSpPr txBox="1">
            <a:spLocks noGrp="1"/>
          </p:cNvSpPr>
          <p:nvPr>
            <p:ph type="title" idx="4294967295"/>
          </p:nvPr>
        </p:nvSpPr>
        <p:spPr>
          <a:xfrm>
            <a:off x="547352" y="657562"/>
            <a:ext cx="15301450"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Access Staff</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B3FAD2D1-3F61-9D61-DCF0-63011A7B925B}"/>
              </a:ext>
            </a:extLst>
          </p:cNvPr>
          <p:cNvSpPr txBox="1"/>
          <p:nvPr/>
        </p:nvSpPr>
        <p:spPr>
          <a:xfrm>
            <a:off x="547351" y="3121843"/>
            <a:ext cx="16222128" cy="77114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685800" indent="-685800">
              <a:lnSpc>
                <a:spcPct val="150000"/>
              </a:lnSpc>
              <a:buChar char="•"/>
            </a:pPr>
            <a:r>
              <a:rPr lang="en-US" sz="4800" dirty="0"/>
              <a:t>Elisabeth Sullivan, L/AC Director and 504 Coordinator</a:t>
            </a:r>
          </a:p>
          <a:p>
            <a:pPr marL="685800" indent="-685800">
              <a:lnSpc>
                <a:spcPct val="150000"/>
              </a:lnSpc>
              <a:buChar char="•"/>
            </a:pPr>
            <a:r>
              <a:rPr lang="en-US" sz="4800" dirty="0"/>
              <a:t>Anna Riquier, Associate Director of Accessibility</a:t>
            </a:r>
          </a:p>
          <a:p>
            <a:pPr marL="685800" indent="-685800">
              <a:lnSpc>
                <a:spcPct val="150000"/>
              </a:lnSpc>
              <a:buChar char="•"/>
            </a:pPr>
            <a:r>
              <a:rPr lang="en-US" sz="4800" dirty="0"/>
              <a:t>Beth Ann Bryant-Richards, Assistant Director </a:t>
            </a:r>
          </a:p>
          <a:p>
            <a:pPr marL="685800" indent="-685800">
              <a:lnSpc>
                <a:spcPct val="150000"/>
              </a:lnSpc>
              <a:buChar char="•"/>
            </a:pPr>
            <a:r>
              <a:rPr lang="en-US" sz="4800" dirty="0"/>
              <a:t>Darelle Daniels, Access Coordinator</a:t>
            </a:r>
          </a:p>
          <a:p>
            <a:pPr marL="685800" indent="-685800">
              <a:lnSpc>
                <a:spcPct val="150000"/>
              </a:lnSpc>
              <a:buChar char="•"/>
            </a:pPr>
            <a:r>
              <a:rPr lang="en-US" sz="4800" dirty="0"/>
              <a:t>Matthew Puvogel, Access Specialist</a:t>
            </a:r>
          </a:p>
          <a:p>
            <a:pPr marL="685800" indent="-685800">
              <a:lnSpc>
                <a:spcPct val="150000"/>
              </a:lnSpc>
              <a:buChar char="•"/>
            </a:pPr>
            <a:r>
              <a:rPr lang="en-US" sz="4800" dirty="0"/>
              <a:t>Kris Percival, Accommodations Specialist</a:t>
            </a:r>
          </a:p>
          <a:p>
            <a:pPr marL="685800" indent="-685800">
              <a:lnSpc>
                <a:spcPct val="150000"/>
              </a:lnSpc>
              <a:buChar char="•"/>
            </a:pPr>
            <a:r>
              <a:rPr lang="en-US" sz="4800" dirty="0"/>
              <a:t>Mon Lee, Exam Coordinator</a:t>
            </a:r>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18165719" y="3524"/>
            <a:ext cx="12195541" cy="13708952"/>
          </a:xfrm>
          <a:prstGeom prst="rect">
            <a:avLst/>
          </a:prstGeom>
          <a:noFill/>
          <a:ln>
            <a:noFill/>
          </a:ln>
        </p:spPr>
      </p:pic>
      <p:pic>
        <p:nvPicPr>
          <p:cNvPr id="6" name="Picture 6" descr="Pratt logo">
            <a:extLst>
              <a:ext uri="{FF2B5EF4-FFF2-40B4-BE49-F238E27FC236}">
                <a16:creationId xmlns:a16="http://schemas.microsoft.com/office/drawing/2014/main" id="{CF7AAEC7-506B-7BE8-32A3-E6E376D1D99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5162257" y="12139107"/>
            <a:ext cx="2743200" cy="1440180"/>
          </a:xfrm>
          <a:prstGeom prst="rect">
            <a:avLst/>
          </a:prstGeom>
        </p:spPr>
      </p:pic>
    </p:spTree>
    <p:extLst>
      <p:ext uri="{BB962C8B-B14F-4D97-AF65-F5344CB8AC3E}">
        <p14:creationId xmlns:p14="http://schemas.microsoft.com/office/powerpoint/2010/main" val="213095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sp>
        <p:nvSpPr>
          <p:cNvPr id="8" name="Rectangle 7">
            <a:extLst>
              <a:ext uri="{FF2B5EF4-FFF2-40B4-BE49-F238E27FC236}">
                <a16:creationId xmlns:a16="http://schemas.microsoft.com/office/drawing/2014/main" id="{46892B37-B78B-0B78-C498-9C69573B0029}"/>
              </a:ext>
              <a:ext uri="{C183D7F6-B498-43B3-948B-1728B52AA6E4}">
                <adec:decorative xmlns:adec="http://schemas.microsoft.com/office/drawing/2017/decorative" val="1"/>
              </a:ext>
            </a:extLst>
          </p:cNvPr>
          <p:cNvSpPr/>
          <p:nvPr/>
        </p:nvSpPr>
        <p:spPr>
          <a:xfrm>
            <a:off x="-118" y="-5699"/>
            <a:ext cx="16817277" cy="2007450"/>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60;p1">
            <a:extLst>
              <a:ext uri="{FF2B5EF4-FFF2-40B4-BE49-F238E27FC236}">
                <a16:creationId xmlns:a16="http://schemas.microsoft.com/office/drawing/2014/main" id="{BF1DC7EB-F430-A1F5-07DA-A521D7C23879}"/>
              </a:ext>
            </a:extLst>
          </p:cNvPr>
          <p:cNvSpPr txBox="1">
            <a:spLocks noGrp="1"/>
          </p:cNvSpPr>
          <p:nvPr>
            <p:ph type="title" idx="4294967295"/>
          </p:nvPr>
        </p:nvSpPr>
        <p:spPr>
          <a:xfrm>
            <a:off x="749470" y="565656"/>
            <a:ext cx="8004180" cy="86331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chemeClr val="tx1"/>
                </a:solidFill>
                <a:effectLst/>
                <a:uLnTx/>
                <a:uFillTx/>
                <a:latin typeface="Arial"/>
                <a:ea typeface="Arial"/>
                <a:cs typeface="Arial"/>
                <a:sym typeface="Arial"/>
              </a:rPr>
              <a:t>Contents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3E9087B-B990-299D-6F6D-F46989EE16A4}"/>
              </a:ext>
            </a:extLst>
          </p:cNvPr>
          <p:cNvSpPr txBox="1"/>
          <p:nvPr/>
        </p:nvSpPr>
        <p:spPr>
          <a:xfrm>
            <a:off x="973822" y="2617704"/>
            <a:ext cx="14869395" cy="8480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lnSpc>
                <a:spcPct val="125000"/>
              </a:lnSpc>
              <a:buChar char="•"/>
            </a:pPr>
            <a:r>
              <a:rPr lang="en-US" sz="4000" dirty="0"/>
              <a:t>Accommodation</a:t>
            </a:r>
            <a:r>
              <a:rPr lang="en-US" sz="4000" dirty="0">
                <a:latin typeface="Arial"/>
                <a:ea typeface="Arial"/>
                <a:cs typeface="Arial"/>
              </a:rPr>
              <a:t> </a:t>
            </a:r>
            <a:r>
              <a:rPr lang="en-US" sz="4000" dirty="0"/>
              <a:t>Process</a:t>
            </a:r>
          </a:p>
          <a:p>
            <a:pPr marL="685800" indent="-685800">
              <a:lnSpc>
                <a:spcPct val="125000"/>
              </a:lnSpc>
              <a:buChar char="•"/>
            </a:pPr>
            <a:r>
              <a:rPr lang="en-US" sz="4000" dirty="0"/>
              <a:t>Starfish and AIM</a:t>
            </a:r>
          </a:p>
          <a:p>
            <a:pPr marL="685800" indent="-685800">
              <a:lnSpc>
                <a:spcPct val="125000"/>
              </a:lnSpc>
              <a:buChar char="•"/>
            </a:pPr>
            <a:r>
              <a:rPr lang="en-US" sz="4000" dirty="0"/>
              <a:t>Application</a:t>
            </a:r>
            <a:r>
              <a:rPr lang="en-US" sz="4000" dirty="0">
                <a:latin typeface="Arial"/>
                <a:ea typeface="Arial"/>
                <a:cs typeface="Arial"/>
              </a:rPr>
              <a:t> of </a:t>
            </a:r>
            <a:r>
              <a:rPr lang="en-US" sz="4000" dirty="0"/>
              <a:t>Accommodations in</a:t>
            </a:r>
            <a:r>
              <a:rPr lang="en-US" sz="4000" dirty="0">
                <a:latin typeface="Arial"/>
                <a:ea typeface="Arial"/>
                <a:cs typeface="Arial"/>
              </a:rPr>
              <a:t> the </a:t>
            </a:r>
            <a:r>
              <a:rPr lang="en-US" sz="4000" dirty="0"/>
              <a:t>Classroom</a:t>
            </a:r>
          </a:p>
          <a:p>
            <a:pPr marL="685800" indent="-685800">
              <a:lnSpc>
                <a:spcPct val="125000"/>
              </a:lnSpc>
              <a:buChar char="•"/>
            </a:pPr>
            <a:r>
              <a:rPr lang="en-US" sz="4000" dirty="0"/>
              <a:t>Disability-Related</a:t>
            </a:r>
            <a:r>
              <a:rPr lang="en-US" sz="4000" dirty="0">
                <a:latin typeface="Arial"/>
                <a:ea typeface="Arial"/>
                <a:cs typeface="Arial"/>
              </a:rPr>
              <a:t> </a:t>
            </a:r>
            <a:r>
              <a:rPr lang="en-US" sz="4000" dirty="0"/>
              <a:t>Absences</a:t>
            </a:r>
          </a:p>
          <a:p>
            <a:pPr marL="685800" indent="-685800">
              <a:lnSpc>
                <a:spcPct val="125000"/>
              </a:lnSpc>
              <a:buChar char="•"/>
            </a:pPr>
            <a:r>
              <a:rPr lang="en-US" sz="4000" dirty="0"/>
              <a:t>Deadline</a:t>
            </a:r>
            <a:r>
              <a:rPr lang="en-US" sz="4000" dirty="0">
                <a:latin typeface="Arial"/>
                <a:ea typeface="Arial"/>
                <a:cs typeface="Arial"/>
              </a:rPr>
              <a:t> </a:t>
            </a:r>
            <a:r>
              <a:rPr lang="en-US" sz="4000" dirty="0"/>
              <a:t>Extensions</a:t>
            </a:r>
          </a:p>
          <a:p>
            <a:pPr marL="685800" indent="-685800">
              <a:lnSpc>
                <a:spcPct val="125000"/>
              </a:lnSpc>
              <a:buChar char="•"/>
            </a:pPr>
            <a:r>
              <a:rPr lang="en-US" sz="4000" dirty="0"/>
              <a:t>Testing</a:t>
            </a:r>
            <a:r>
              <a:rPr lang="en-US" sz="4000" dirty="0">
                <a:latin typeface="Arial"/>
                <a:ea typeface="Arial"/>
                <a:cs typeface="Arial"/>
              </a:rPr>
              <a:t> </a:t>
            </a:r>
            <a:r>
              <a:rPr lang="en-US" sz="4000" dirty="0"/>
              <a:t>Accommodations</a:t>
            </a:r>
          </a:p>
          <a:p>
            <a:pPr marL="685800" indent="-685800">
              <a:lnSpc>
                <a:spcPct val="125000"/>
              </a:lnSpc>
              <a:buChar char="•"/>
            </a:pPr>
            <a:r>
              <a:rPr lang="en-US" sz="4000" dirty="0"/>
              <a:t>Note-taking</a:t>
            </a:r>
            <a:r>
              <a:rPr lang="en-US" sz="4000" dirty="0">
                <a:latin typeface="Arial"/>
                <a:ea typeface="Arial"/>
                <a:cs typeface="Arial"/>
              </a:rPr>
              <a:t> </a:t>
            </a:r>
            <a:r>
              <a:rPr lang="en-US" sz="4000" dirty="0"/>
              <a:t>Assistance</a:t>
            </a:r>
          </a:p>
          <a:p>
            <a:pPr marL="685800" indent="-685800">
              <a:lnSpc>
                <a:spcPct val="125000"/>
              </a:lnSpc>
              <a:buChar char="•"/>
            </a:pPr>
            <a:r>
              <a:rPr lang="en-US" sz="4000" dirty="0"/>
              <a:t>Other</a:t>
            </a:r>
            <a:r>
              <a:rPr lang="en-US" sz="4000" dirty="0">
                <a:latin typeface="Arial"/>
                <a:ea typeface="Arial"/>
                <a:cs typeface="Arial"/>
              </a:rPr>
              <a:t> </a:t>
            </a:r>
            <a:r>
              <a:rPr lang="en-US" sz="4000" dirty="0"/>
              <a:t>Accommodations</a:t>
            </a:r>
          </a:p>
          <a:p>
            <a:pPr marL="685800" indent="-685800">
              <a:lnSpc>
                <a:spcPct val="125000"/>
              </a:lnSpc>
              <a:buChar char="•"/>
            </a:pPr>
            <a:r>
              <a:rPr lang="en-US" sz="4000" dirty="0"/>
              <a:t>Accommodations</a:t>
            </a:r>
            <a:r>
              <a:rPr lang="en-US" sz="4000" dirty="0">
                <a:latin typeface="Arial"/>
                <a:ea typeface="Arial"/>
                <a:cs typeface="Arial"/>
              </a:rPr>
              <a:t> in the </a:t>
            </a:r>
            <a:r>
              <a:rPr lang="en-US" sz="4000" dirty="0"/>
              <a:t>Studio</a:t>
            </a:r>
          </a:p>
          <a:p>
            <a:pPr marL="685800" indent="-685800">
              <a:lnSpc>
                <a:spcPct val="125000"/>
              </a:lnSpc>
              <a:buChar char="•"/>
            </a:pPr>
            <a:r>
              <a:rPr lang="en-US" sz="4000" dirty="0"/>
              <a:t>L</a:t>
            </a:r>
            <a:r>
              <a:rPr lang="en-US" sz="4000" dirty="0">
                <a:latin typeface="Arial"/>
                <a:ea typeface="Arial"/>
                <a:cs typeface="Arial"/>
              </a:rPr>
              <a:t>/AC Communication </a:t>
            </a:r>
            <a:r>
              <a:rPr lang="en-US" sz="4000" dirty="0"/>
              <a:t>Guide</a:t>
            </a:r>
          </a:p>
          <a:p>
            <a:pPr marL="685800" indent="-685800" algn="l">
              <a:lnSpc>
                <a:spcPct val="125000"/>
              </a:lnSpc>
              <a:buChar char="•"/>
            </a:pPr>
            <a:r>
              <a:rPr lang="en-US" sz="4000" dirty="0"/>
              <a:t>Technology</a:t>
            </a:r>
            <a:r>
              <a:rPr lang="en-US" sz="4000" dirty="0">
                <a:latin typeface="Arial"/>
                <a:ea typeface="Arial"/>
                <a:cs typeface="Arial"/>
              </a:rPr>
              <a:t> &amp; Tools at L/AC</a:t>
            </a:r>
            <a:endParaRPr lang="en-US" sz="4000" dirty="0"/>
          </a:p>
        </p:txBody>
      </p:sp>
      <p:pic>
        <p:nvPicPr>
          <p:cNvPr id="14" name="Picture 3" descr="Pratt logo">
            <a:extLst>
              <a:ext uri="{FF2B5EF4-FFF2-40B4-BE49-F238E27FC236}">
                <a16:creationId xmlns:a16="http://schemas.microsoft.com/office/drawing/2014/main" id="{4F838C02-DA61-B62B-9903-FCD938E65B2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45075" y="11879741"/>
            <a:ext cx="2743200" cy="1440180"/>
          </a:xfrm>
          <a:prstGeom prst="rect">
            <a:avLst/>
          </a:prstGeom>
        </p:spPr>
      </p:pic>
      <p:pic>
        <p:nvPicPr>
          <p:cNvPr id="12" name="Google Shape;62;p1" descr="Pratt Brooklyn campus main building with a leafy tree in front">
            <a:extLst>
              <a:ext uri="{FF2B5EF4-FFF2-40B4-BE49-F238E27FC236}">
                <a16:creationId xmlns:a16="http://schemas.microsoft.com/office/drawing/2014/main" id="{6024174A-DC87-04B7-01A8-EBF07B711807}"/>
              </a:ext>
            </a:extLst>
          </p:cNvPr>
          <p:cNvPicPr preferRelativeResize="0"/>
          <p:nvPr/>
        </p:nvPicPr>
        <p:blipFill rotWithShape="1">
          <a:blip r:embed="rId4">
            <a:alphaModFix/>
          </a:blip>
          <a:srcRect t="12539" b="12539"/>
          <a:stretch/>
        </p:blipFill>
        <p:spPr>
          <a:xfrm>
            <a:off x="16418291" y="3524"/>
            <a:ext cx="12195541" cy="137089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1" name="Rectangle 10">
            <a:extLst>
              <a:ext uri="{FF2B5EF4-FFF2-40B4-BE49-F238E27FC236}">
                <a16:creationId xmlns:a16="http://schemas.microsoft.com/office/drawing/2014/main" id="{0398652E-8C10-A3B6-A0D6-67264EFB8789}"/>
              </a:ext>
              <a:ext uri="{C183D7F6-B498-43B3-948B-1728B52AA6E4}">
                <adec:decorative xmlns:adec="http://schemas.microsoft.com/office/drawing/2017/decorative" val="1"/>
              </a:ext>
            </a:extLst>
          </p:cNvPr>
          <p:cNvSpPr/>
          <p:nvPr/>
        </p:nvSpPr>
        <p:spPr>
          <a:xfrm>
            <a:off x="5665240" y="0"/>
            <a:ext cx="18718760"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7053996" y="494665"/>
            <a:ext cx="18086346"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How Do Students Get </a:t>
            </a:r>
            <a:r>
              <a:rPr lang="en-US" sz="6500" b="1" kern="0" dirty="0">
                <a:solidFill>
                  <a:srgbClr val="000000"/>
                </a:solidFill>
                <a:latin typeface="Arial"/>
                <a:ea typeface="Arial"/>
                <a:cs typeface="Arial"/>
                <a:sym typeface="Arial"/>
              </a:rPr>
              <a:t>A</a:t>
            </a: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ccomodations?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7053996" y="2891247"/>
            <a:ext cx="159263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200" b="1" dirty="0"/>
              <a:t>Students seeking accommodations go through the following process:</a:t>
            </a:r>
          </a:p>
        </p:txBody>
      </p:sp>
      <p:sp>
        <p:nvSpPr>
          <p:cNvPr id="59" name="Google Shape;59;p1"/>
          <p:cNvSpPr/>
          <p:nvPr/>
        </p:nvSpPr>
        <p:spPr>
          <a:xfrm>
            <a:off x="7053996" y="4787021"/>
            <a:ext cx="16433280" cy="8176933"/>
          </a:xfrm>
          <a:prstGeom prst="rect">
            <a:avLst/>
          </a:prstGeom>
          <a:solidFill>
            <a:schemeClr val="bg1"/>
          </a:solidFill>
          <a:ln>
            <a:noFill/>
          </a:ln>
        </p:spPr>
        <p:txBody>
          <a:bodyPr spcFirstLastPara="1" wrap="square" lIns="0" tIns="0" rIns="0" bIns="0" anchor="t" anchorCtr="0">
            <a:noAutofit/>
          </a:bodyPr>
          <a:lstStyle/>
          <a:p>
            <a:pPr marL="857250" indent="-571500">
              <a:buFont typeface="Arial,Sans-Serif"/>
              <a:buChar char="•"/>
            </a:pPr>
            <a:r>
              <a:rPr lang="en-US" sz="3800" dirty="0"/>
              <a:t>Provide documentation of disability (from a licensed provider) to the L/AC</a:t>
            </a:r>
          </a:p>
          <a:p>
            <a:pPr marL="285750"/>
            <a:endParaRPr lang="en-US" sz="3800" dirty="0"/>
          </a:p>
          <a:p>
            <a:pPr marL="857250" indent="-571500">
              <a:buFont typeface="Arial,Sans-Serif"/>
              <a:buChar char="•"/>
            </a:pPr>
            <a:r>
              <a:rPr lang="en-US" sz="3800" dirty="0"/>
              <a:t>Meet with an L/AC advisor for an enrollment meeting to discuss and </a:t>
            </a:r>
            <a:br>
              <a:rPr lang="en-US" sz="3800" dirty="0"/>
            </a:br>
            <a:r>
              <a:rPr lang="en-US" sz="3800" dirty="0"/>
              <a:t>determine appropriate accommodations and provide permission for the L/AC to communicate these accommodations to faculty</a:t>
            </a:r>
          </a:p>
          <a:p>
            <a:pPr marL="285750"/>
            <a:endParaRPr lang="en-US" sz="3800" dirty="0"/>
          </a:p>
          <a:p>
            <a:pPr marL="857250" indent="-571500">
              <a:buFont typeface="Arial,Sans-Serif"/>
              <a:buChar char="•"/>
            </a:pPr>
            <a:r>
              <a:rPr lang="en-US" sz="3800" dirty="0"/>
              <a:t>Following the meeting and at the start of future semesters, the Faculty Notification Letter (FNL) is sent to current faculty at student request</a:t>
            </a:r>
            <a:br>
              <a:rPr lang="en-US" sz="3800" dirty="0"/>
            </a:br>
            <a:r>
              <a:rPr lang="en-US" sz="3800" dirty="0"/>
              <a:t>(This is confidential and the nature of the disability is not disclosed)​</a:t>
            </a:r>
          </a:p>
          <a:p>
            <a:pPr marL="285750">
              <a:lnSpc>
                <a:spcPct val="150000"/>
              </a:lnSpc>
            </a:pPr>
            <a:r>
              <a:rPr lang="en-US" sz="3600" dirty="0"/>
              <a:t>​</a:t>
            </a:r>
          </a:p>
          <a:p>
            <a:pPr marL="857250" indent="-571500">
              <a:buFont typeface="Arial,Sans-Serif"/>
              <a:buChar char="•"/>
            </a:pPr>
            <a:endParaRPr lang="en-US" sz="3600" dirty="0"/>
          </a:p>
          <a:p>
            <a:endParaRPr lang="en-US" sz="3600"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5" name="Picture 6" descr="Pratt logo">
            <a:extLst>
              <a:ext uri="{FF2B5EF4-FFF2-40B4-BE49-F238E27FC236}">
                <a16:creationId xmlns:a16="http://schemas.microsoft.com/office/drawing/2014/main" id="{2412A3EF-AF29-3837-FE9F-C2F5D26766B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154256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5" name="Rectangle 14">
            <a:extLst>
              <a:ext uri="{FF2B5EF4-FFF2-40B4-BE49-F238E27FC236}">
                <a16:creationId xmlns:a16="http://schemas.microsoft.com/office/drawing/2014/main" id="{33EB1AE4-D2AC-C38B-5EE3-E17BC539A5B3}"/>
              </a:ext>
              <a:ext uri="{C183D7F6-B498-43B3-948B-1728B52AA6E4}">
                <adec:decorative xmlns:adec="http://schemas.microsoft.com/office/drawing/2017/decorative" val="1"/>
              </a:ext>
            </a:extLst>
          </p:cNvPr>
          <p:cNvSpPr/>
          <p:nvPr/>
        </p:nvSpPr>
        <p:spPr>
          <a:xfrm>
            <a:off x="6074244" y="-5298"/>
            <a:ext cx="18266087"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7188639" y="488811"/>
            <a:ext cx="18108433"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Accommodation Process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7188639" y="2748595"/>
            <a:ext cx="1656622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The L/AC provides a Faculty Notification Letter (FNL) for a student to receive accommodations</a:t>
            </a:r>
            <a:endParaRPr lang="en-US" sz="4400" dirty="0"/>
          </a:p>
        </p:txBody>
      </p:sp>
      <p:sp>
        <p:nvSpPr>
          <p:cNvPr id="59" name="Google Shape;59;p1"/>
          <p:cNvSpPr/>
          <p:nvPr/>
        </p:nvSpPr>
        <p:spPr>
          <a:xfrm>
            <a:off x="7188639" y="4942424"/>
            <a:ext cx="16955398" cy="7552395"/>
          </a:xfrm>
          <a:prstGeom prst="rect">
            <a:avLst/>
          </a:prstGeom>
          <a:solidFill>
            <a:schemeClr val="bg1"/>
          </a:solidFill>
          <a:ln>
            <a:noFill/>
          </a:ln>
        </p:spPr>
        <p:txBody>
          <a:bodyPr spcFirstLastPara="1" wrap="square" lIns="0" tIns="0" rIns="0" bIns="0" anchor="t" anchorCtr="0">
            <a:noAutofit/>
          </a:bodyPr>
          <a:lstStyle/>
          <a:p>
            <a:pPr marL="571500" indent="-571500">
              <a:buChar char="•"/>
            </a:pPr>
            <a:r>
              <a:rPr lang="en-US" sz="3600" dirty="0"/>
              <a:t>Faculty are strongly encouraged to refer students requesting</a:t>
            </a:r>
            <a:br>
              <a:rPr lang="en-US" sz="3600" dirty="0"/>
            </a:br>
            <a:r>
              <a:rPr lang="en-US" sz="3600" dirty="0"/>
              <a:t>accommodations to the L/AC to establish consistent and reasonable accommodations for their time at Pratt</a:t>
            </a:r>
            <a:endParaRPr lang="en-US" dirty="0"/>
          </a:p>
          <a:p>
            <a:pPr marL="571500" indent="-571500">
              <a:buChar char="•"/>
            </a:pPr>
            <a:endParaRPr lang="en-US" sz="3600" dirty="0"/>
          </a:p>
          <a:p>
            <a:pPr marL="571500" indent="-571500">
              <a:buChar char="•"/>
            </a:pPr>
            <a:r>
              <a:rPr lang="en-US" sz="3600" dirty="0"/>
              <a:t>There may be occasions when you have concerns about a student and/or the student has made an accommodation request, but they do not have a letter. In these situations, you should refer them to the L/AC through Starfish</a:t>
            </a:r>
          </a:p>
          <a:p>
            <a:endParaRPr lang="en-US" sz="3600" dirty="0"/>
          </a:p>
          <a:p>
            <a:pPr marL="571500" indent="-571500">
              <a:buChar char="•"/>
            </a:pPr>
            <a:r>
              <a:rPr lang="en-US" sz="3600" dirty="0"/>
              <a:t>Professors should not accept documentation of disability directly from a student. Once a student is referred, the L/AC can determine and establish appropriate accommodations to connect the student with additional support services that may be beneficial</a:t>
            </a:r>
            <a:endParaRPr lang="en-US" dirty="0"/>
          </a:p>
          <a:p>
            <a:pPr marL="1143000" indent="-571500">
              <a:buChar char="•"/>
            </a:pPr>
            <a:endParaRPr lang="en-US" sz="3600" dirty="0"/>
          </a:p>
          <a:p>
            <a:pPr marL="1143000" indent="-571500">
              <a:buChar char="•"/>
            </a:pPr>
            <a:endParaRPr lang="en-US" sz="3600" dirty="0"/>
          </a:p>
          <a:p>
            <a:pPr marL="571500" indent="-571500">
              <a:buChar char="•"/>
            </a:pPr>
            <a:endParaRPr lang="en-US" sz="3600" dirty="0"/>
          </a:p>
          <a:p>
            <a:pPr marL="857250" indent="-571500">
              <a:buChar char="•"/>
            </a:pPr>
            <a:endParaRPr lang="en-US" sz="3600" dirty="0"/>
          </a:p>
        </p:txBody>
      </p:sp>
      <p:pic>
        <p:nvPicPr>
          <p:cNvPr id="12" name="Google Shape;62;p1" descr="Pratt Brooklyn campus main building with a leafy tree in front">
            <a:extLst>
              <a:ext uri="{FF2B5EF4-FFF2-40B4-BE49-F238E27FC236}">
                <a16:creationId xmlns:a16="http://schemas.microsoft.com/office/drawing/2014/main" id="{02E15CB2-4556-B672-1798-F689DB8C6B42}"/>
              </a:ext>
            </a:extLst>
          </p:cNvPr>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5" name="Picture 6" descr="Pratt logo">
            <a:extLst>
              <a:ext uri="{FF2B5EF4-FFF2-40B4-BE49-F238E27FC236}">
                <a16:creationId xmlns:a16="http://schemas.microsoft.com/office/drawing/2014/main" id="{983C543C-51CC-3040-70A6-03E2E5230CF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79329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7061" y="-5298"/>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0697026"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Starfish</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5" name="Google Shape;205;p22"/>
          <p:cNvSpPr/>
          <p:nvPr/>
        </p:nvSpPr>
        <p:spPr>
          <a:xfrm>
            <a:off x="1024652" y="2890228"/>
            <a:ext cx="13800606" cy="8224300"/>
          </a:xfrm>
          <a:prstGeom prst="rect">
            <a:avLst/>
          </a:prstGeom>
          <a:solidFill>
            <a:schemeClr val="bg1"/>
          </a:solidFill>
          <a:ln>
            <a:noFill/>
          </a:ln>
        </p:spPr>
        <p:txBody>
          <a:bodyPr spcFirstLastPara="1" wrap="square" lIns="0" tIns="0" rIns="0" bIns="0" anchor="ctr" anchorCtr="0">
            <a:noAutofit/>
          </a:bodyPr>
          <a:lstStyle/>
          <a:p>
            <a:r>
              <a:rPr lang="en-US" sz="3800" dirty="0"/>
              <a:t>Starfish is a student success and retention tool managed by the Student Success Center. It allows faculty to report student needs, and facilitate early intervention and collaboration around student support. </a:t>
            </a:r>
          </a:p>
          <a:p>
            <a:endParaRPr lang="en-US" sz="3800" dirty="0"/>
          </a:p>
          <a:p>
            <a:r>
              <a:rPr lang="en-US" sz="3800" dirty="0"/>
              <a:t>Faculty can raise flags and referrals in Starfish to alert key support offices to student academic or well-being concerns, </a:t>
            </a:r>
            <a:r>
              <a:rPr lang="en-US" sz="3800" u="sng" dirty="0"/>
              <a:t>including a referral to the L/AC to assist a student getting connected for accommodations.</a:t>
            </a:r>
            <a:r>
              <a:rPr lang="en-US" sz="3800" dirty="0"/>
              <a:t> </a:t>
            </a:r>
            <a:br>
              <a:rPr lang="en-US" sz="3800" dirty="0"/>
            </a:br>
            <a:br>
              <a:rPr lang="en-US" sz="3800" dirty="0"/>
            </a:br>
            <a:r>
              <a:rPr lang="en-US" sz="3800" dirty="0"/>
              <a:t>It is often advisable to let students know that you will be raising a Starfish notification. You can review the faculty Starfish guide </a:t>
            </a:r>
            <a:r>
              <a:rPr lang="en-US" sz="3800" dirty="0">
                <a:solidFill>
                  <a:srgbClr val="1155CC"/>
                </a:solidFill>
                <a:hlinkClick r:id="rId3"/>
              </a:rPr>
              <a:t>here</a:t>
            </a:r>
            <a:r>
              <a:rPr lang="en-US" sz="3800" dirty="0"/>
              <a:t>. </a:t>
            </a:r>
            <a:br>
              <a:rPr lang="en-US" sz="3800" dirty="0"/>
            </a:br>
            <a:br>
              <a:rPr lang="en-US" sz="3800" dirty="0"/>
            </a:br>
            <a:r>
              <a:rPr lang="en-US" sz="3800" dirty="0"/>
              <a:t>If you have questions about Starfish, please email </a:t>
            </a:r>
            <a:r>
              <a:rPr lang="en-US" sz="3800" dirty="0">
                <a:hlinkClick r:id="rId4"/>
              </a:rPr>
              <a:t>starfish@pratt.edu</a:t>
            </a:r>
            <a:endParaRPr lang="en-US" sz="3800" dirty="0"/>
          </a:p>
        </p:txBody>
      </p:sp>
      <p:pic>
        <p:nvPicPr>
          <p:cNvPr id="208" name="Google Shape;208;p22" descr="Pratt student sitting outside sketching"/>
          <p:cNvPicPr preferRelativeResize="0"/>
          <p:nvPr/>
        </p:nvPicPr>
        <p:blipFill rotWithShape="1">
          <a:blip r:embed="rId5">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745075" y="11879741"/>
            <a:ext cx="2743200" cy="14401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7061" y="-5298"/>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2621010"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lang="en-US" sz="6500" b="1" kern="0" dirty="0">
                <a:solidFill>
                  <a:srgbClr val="000000"/>
                </a:solidFill>
                <a:latin typeface="Arial"/>
                <a:ea typeface="Arial"/>
                <a:cs typeface="Arial"/>
                <a:sym typeface="Arial"/>
              </a:rPr>
              <a:t>AIM</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5" name="Google Shape;205;p22"/>
          <p:cNvSpPr/>
          <p:nvPr/>
        </p:nvSpPr>
        <p:spPr>
          <a:xfrm>
            <a:off x="1024652" y="2745850"/>
            <a:ext cx="13800606" cy="8224300"/>
          </a:xfrm>
          <a:prstGeom prst="rect">
            <a:avLst/>
          </a:prstGeom>
          <a:solidFill>
            <a:schemeClr val="bg1"/>
          </a:solidFill>
          <a:ln>
            <a:noFill/>
          </a:ln>
        </p:spPr>
        <p:txBody>
          <a:bodyPr spcFirstLastPara="1" wrap="square" lIns="0" tIns="0" rIns="0" bIns="0" anchor="ctr" anchorCtr="0">
            <a:noAutofit/>
          </a:bodyPr>
          <a:lstStyle/>
          <a:p>
            <a:r>
              <a:rPr lang="en-US" sz="4000" dirty="0"/>
              <a:t>The L/AC has an online platform called Accessible Information Management, or, AIM.</a:t>
            </a:r>
            <a:br>
              <a:rPr lang="en-US" sz="4000" dirty="0"/>
            </a:br>
            <a:endParaRPr lang="en-US" sz="4000" dirty="0"/>
          </a:p>
          <a:p>
            <a:r>
              <a:rPr lang="en-US" sz="4000" dirty="0"/>
              <a:t>AIM allows professors to view accommodations and FNL’s for students enrolled in their classes. </a:t>
            </a:r>
            <a:br>
              <a:rPr lang="en-US" sz="4000" dirty="0"/>
            </a:br>
            <a:endParaRPr lang="en-US" sz="4000" dirty="0"/>
          </a:p>
          <a:p>
            <a:r>
              <a:rPr lang="en-US" sz="4000" dirty="0"/>
              <a:t>AIM is also the tool the L/AC uses for scheduling accommodated exams at the L/AC offices.</a:t>
            </a:r>
          </a:p>
          <a:p>
            <a:endParaRPr lang="en-US" sz="4000" dirty="0"/>
          </a:p>
          <a:p>
            <a:r>
              <a:rPr lang="en-US" sz="4000" dirty="0">
                <a:latin typeface="Arial" panose="020B0604020202020204" pitchFamily="34" charset="0"/>
                <a:cs typeface="Arial" panose="020B0604020202020204" pitchFamily="34" charset="0"/>
              </a:rPr>
              <a:t>Please use the instructor portal to get started:</a:t>
            </a:r>
            <a:br>
              <a:rPr lang="en-US" sz="4000" dirty="0">
                <a:latin typeface="Arial" panose="020B0604020202020204" pitchFamily="34" charset="0"/>
                <a:cs typeface="Arial" panose="020B0604020202020204" pitchFamily="34" charset="0"/>
              </a:rPr>
            </a:br>
            <a:r>
              <a:rPr lang="en-US" sz="3600" b="0" i="0" dirty="0">
                <a:solidFill>
                  <a:srgbClr val="1155CC"/>
                </a:solidFill>
                <a:effectLst/>
                <a:latin typeface="Arial" panose="020B0604020202020204" pitchFamily="34" charset="0"/>
                <a:cs typeface="Arial" panose="020B0604020202020204" pitchFamily="34" charset="0"/>
                <a:hlinkClick r:id="rId3"/>
              </a:rPr>
              <a:t>https://teton.accessiblelearning.com/Pratt/instructor</a:t>
            </a:r>
            <a:endParaRPr lang="en-US" sz="3600" dirty="0">
              <a:latin typeface="Arial" panose="020B0604020202020204" pitchFamily="34" charset="0"/>
              <a:cs typeface="Arial" panose="020B0604020202020204" pitchFamily="34" charset="0"/>
            </a:endParaRPr>
          </a:p>
        </p:txBody>
      </p:sp>
      <p:pic>
        <p:nvPicPr>
          <p:cNvPr id="208" name="Google Shape;208;p22" descr="Pratt student sitting outside sketching"/>
          <p:cNvPicPr preferRelativeResize="0"/>
          <p:nvPr/>
        </p:nvPicPr>
        <p:blipFill rotWithShape="1">
          <a:blip r:embed="rId4">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745075" y="11879741"/>
            <a:ext cx="2743200" cy="1440180"/>
          </a:xfrm>
          <a:prstGeom prst="rect">
            <a:avLst/>
          </a:prstGeom>
        </p:spPr>
      </p:pic>
    </p:spTree>
    <p:extLst>
      <p:ext uri="{BB962C8B-B14F-4D97-AF65-F5344CB8AC3E}">
        <p14:creationId xmlns:p14="http://schemas.microsoft.com/office/powerpoint/2010/main" val="373477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0" y="0"/>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22"/>
          <p:cNvSpPr txBox="1">
            <a:spLocks noGrp="1"/>
          </p:cNvSpPr>
          <p:nvPr>
            <p:ph type="title" idx="4294967295"/>
          </p:nvPr>
        </p:nvSpPr>
        <p:spPr>
          <a:xfrm>
            <a:off x="1024652" y="318027"/>
            <a:ext cx="13365116" cy="100642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lang="en-US" sz="6000" b="1" kern="0" dirty="0">
                <a:solidFill>
                  <a:srgbClr val="000000"/>
                </a:solidFill>
                <a:latin typeface="Arial"/>
                <a:ea typeface="Arial"/>
                <a:cs typeface="Arial"/>
                <a:sym typeface="Arial"/>
              </a:rPr>
              <a:t>AIM: Instructor Portal Dashboard</a:t>
            </a:r>
            <a:endParaRPr kumimoji="0" lang="en-US"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08" name="Google Shape;208;p22" descr="Pratt student sitting outside sketching"/>
          <p:cNvPicPr preferRelativeResize="0"/>
          <p:nvPr/>
        </p:nvPicPr>
        <p:blipFill rotWithShape="1">
          <a:blip r:embed="rId3">
            <a:alphaModFix/>
          </a:blip>
          <a:srcRect l="295" r="40479"/>
          <a:stretch/>
        </p:blipFill>
        <p:spPr>
          <a:xfrm>
            <a:off x="14880465" y="0"/>
            <a:ext cx="12187953" cy="13716000"/>
          </a:xfrm>
          <a:prstGeom prst="rect">
            <a:avLst/>
          </a:prstGeom>
          <a:noFill/>
          <a:ln>
            <a:noFill/>
          </a:ln>
        </p:spPr>
      </p:pic>
      <p:pic>
        <p:nvPicPr>
          <p:cNvPr id="5" name="Picture 3" descr="Pratt logo">
            <a:extLst>
              <a:ext uri="{FF2B5EF4-FFF2-40B4-BE49-F238E27FC236}">
                <a16:creationId xmlns:a16="http://schemas.microsoft.com/office/drawing/2014/main" id="{CC987B35-3573-40FF-A944-94EC34D24D9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45075" y="11879741"/>
            <a:ext cx="2743200" cy="1440180"/>
          </a:xfrm>
          <a:prstGeom prst="rect">
            <a:avLst/>
          </a:prstGeom>
        </p:spPr>
      </p:pic>
      <p:sp>
        <p:nvSpPr>
          <p:cNvPr id="3" name="TextBox 2">
            <a:extLst>
              <a:ext uri="{FF2B5EF4-FFF2-40B4-BE49-F238E27FC236}">
                <a16:creationId xmlns:a16="http://schemas.microsoft.com/office/drawing/2014/main" id="{2EC9D169-E549-7739-C88B-8DCAF936DE99}"/>
              </a:ext>
            </a:extLst>
          </p:cNvPr>
          <p:cNvSpPr txBox="1"/>
          <p:nvPr/>
        </p:nvSpPr>
        <p:spPr>
          <a:xfrm>
            <a:off x="1024652" y="1958689"/>
            <a:ext cx="13124485" cy="1261884"/>
          </a:xfrm>
          <a:prstGeom prst="rect">
            <a:avLst/>
          </a:prstGeom>
          <a:noFill/>
        </p:spPr>
        <p:txBody>
          <a:bodyPr wrap="square" rtlCol="0">
            <a:spAutoFit/>
          </a:bodyPr>
          <a:lstStyle/>
          <a:p>
            <a:r>
              <a:rPr lang="en-US" sz="3800" b="1" dirty="0"/>
              <a:t>Your dashboard displays all L/AC students that are enrolled in your courses</a:t>
            </a:r>
          </a:p>
        </p:txBody>
      </p:sp>
      <p:sp>
        <p:nvSpPr>
          <p:cNvPr id="7" name="TextBox 6">
            <a:extLst>
              <a:ext uri="{FF2B5EF4-FFF2-40B4-BE49-F238E27FC236}">
                <a16:creationId xmlns:a16="http://schemas.microsoft.com/office/drawing/2014/main" id="{859CAEE7-771C-761A-2B33-718BC50B22B3}"/>
              </a:ext>
            </a:extLst>
          </p:cNvPr>
          <p:cNvSpPr txBox="1"/>
          <p:nvPr/>
        </p:nvSpPr>
        <p:spPr>
          <a:xfrm>
            <a:off x="1024652" y="8963993"/>
            <a:ext cx="13365116" cy="3067506"/>
          </a:xfrm>
          <a:prstGeom prst="rect">
            <a:avLst/>
          </a:prstGeom>
          <a:noFill/>
        </p:spPr>
        <p:txBody>
          <a:bodyPr wrap="square" rtlCol="0">
            <a:spAutoFit/>
          </a:bodyPr>
          <a:lstStyle/>
          <a:p>
            <a:pPr>
              <a:spcAft>
                <a:spcPts val="2000"/>
              </a:spcAft>
            </a:pPr>
            <a:r>
              <a:rPr lang="en-US" sz="3200" dirty="0"/>
              <a:t>Click “Previous Term’ or “Next Term” to change the semester you’re viewing.</a:t>
            </a:r>
          </a:p>
          <a:p>
            <a:pPr>
              <a:spcAft>
                <a:spcPts val="2000"/>
              </a:spcAft>
            </a:pPr>
            <a:r>
              <a:rPr lang="en-US" sz="3200" dirty="0"/>
              <a:t>Click “View” to see a student’s accommodations letter (FNL).</a:t>
            </a:r>
          </a:p>
          <a:p>
            <a:pPr>
              <a:spcAft>
                <a:spcPts val="2000"/>
              </a:spcAft>
            </a:pPr>
            <a:r>
              <a:rPr lang="en-US" sz="3200" dirty="0"/>
              <a:t>If the status reads “Canceled,” this means the student is no longer in </a:t>
            </a:r>
            <a:br>
              <a:rPr lang="en-US" sz="3200" dirty="0"/>
            </a:br>
            <a:r>
              <a:rPr lang="en-US" sz="3200" dirty="0"/>
              <a:t>your course.</a:t>
            </a:r>
          </a:p>
        </p:txBody>
      </p:sp>
      <p:pic>
        <p:nvPicPr>
          <p:cNvPr id="4" name="Picture 3" descr="Screenshot of the faculty portal landing page with a list of accommodated students in the professor's courses. Green arrows circle the buttons to view different terms, and also the status of the student.">
            <a:extLst>
              <a:ext uri="{FF2B5EF4-FFF2-40B4-BE49-F238E27FC236}">
                <a16:creationId xmlns:a16="http://schemas.microsoft.com/office/drawing/2014/main" id="{364791A8-DF88-8BC4-AF28-D1725AA9F194}"/>
              </a:ext>
            </a:extLst>
          </p:cNvPr>
          <p:cNvPicPr>
            <a:picLocks noChangeAspect="1"/>
          </p:cNvPicPr>
          <p:nvPr/>
        </p:nvPicPr>
        <p:blipFill>
          <a:blip r:embed="rId5"/>
          <a:stretch>
            <a:fillRect/>
          </a:stretch>
        </p:blipFill>
        <p:spPr>
          <a:xfrm>
            <a:off x="1024652" y="3298122"/>
            <a:ext cx="12187952" cy="5628523"/>
          </a:xfrm>
          <a:prstGeom prst="rect">
            <a:avLst/>
          </a:prstGeom>
        </p:spPr>
      </p:pic>
    </p:spTree>
    <p:extLst>
      <p:ext uri="{BB962C8B-B14F-4D97-AF65-F5344CB8AC3E}">
        <p14:creationId xmlns:p14="http://schemas.microsoft.com/office/powerpoint/2010/main" val="294662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19" y="0"/>
            <a:ext cx="18064281" cy="2112588"/>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New AIM Module For Fall 2024!</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219707"/>
            <a:ext cx="15755410" cy="5478423"/>
          </a:xfrm>
          <a:prstGeom prst="rect">
            <a:avLst/>
          </a:prstGeom>
          <a:noFill/>
          <a:ln>
            <a:noFill/>
          </a:ln>
        </p:spPr>
        <p:txBody>
          <a:bodyPr spcFirstLastPara="1" wrap="square" lIns="0" tIns="0" rIns="0" bIns="0" anchor="t" anchorCtr="0">
            <a:spAutoFit/>
          </a:bodyPr>
          <a:lstStyle/>
          <a:p>
            <a:r>
              <a:rPr lang="en-US" sz="3200" b="1" dirty="0"/>
              <a:t>The L/AC will be rolling out the AIM Alternative Testing module for Fall 2024!</a:t>
            </a:r>
            <a:br>
              <a:rPr lang="en-US" sz="3200" b="1" dirty="0"/>
            </a:br>
            <a:r>
              <a:rPr lang="en-US" sz="2800" b="0" i="0" u="none" strike="noStrike" dirty="0">
                <a:solidFill>
                  <a:srgbClr val="000000"/>
                </a:solidFill>
                <a:effectLst/>
                <a:latin typeface="Arial" panose="020B0604020202020204" pitchFamily="34" charset="0"/>
              </a:rPr>
              <a:t> Please contact the Exam Coordinator with any questions or concerns: </a:t>
            </a:r>
            <a:r>
              <a:rPr lang="en-US" sz="2800" b="0" i="0" u="none" strike="noStrike" dirty="0" err="1">
                <a:solidFill>
                  <a:srgbClr val="000000"/>
                </a:solidFill>
                <a:effectLst/>
                <a:latin typeface="Arial" panose="020B0604020202020204" pitchFamily="34" charset="0"/>
                <a:hlinkClick r:id="rId3"/>
              </a:rPr>
              <a:t>lac@pratt.edu</a:t>
            </a:r>
            <a:br>
              <a:rPr lang="en-US" sz="2800" dirty="0"/>
            </a:br>
            <a:endParaRPr lang="en-US" sz="2800" dirty="0"/>
          </a:p>
          <a:p>
            <a:pPr marL="514350" indent="-514350">
              <a:buFont typeface="+mj-lt"/>
              <a:buAutoNum type="arabicPeriod"/>
            </a:pPr>
            <a:r>
              <a:rPr lang="en-US" sz="3000" b="0" i="0" u="none" strike="noStrike" dirty="0">
                <a:solidFill>
                  <a:srgbClr val="000000"/>
                </a:solidFill>
                <a:effectLst/>
                <a:latin typeface="Arial" panose="020B0604020202020204" pitchFamily="34" charset="0"/>
              </a:rPr>
              <a:t>If your student would like to take an exam at the L/AC, they can do so by logging into the AIM portal using their Pratt OneKey and navigating to the “Alternative Testing” module. After your student has submitted an exam request, you and the L/AC will receive an email notifying you of the request.</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lvl="1"/>
            <a:r>
              <a:rPr lang="en-US" sz="2800" b="0" i="0" u="none" strike="noStrike" dirty="0">
                <a:solidFill>
                  <a:srgbClr val="000000"/>
                </a:solidFill>
                <a:effectLst/>
                <a:latin typeface="Arial" panose="020B0604020202020204" pitchFamily="34" charset="0"/>
              </a:rPr>
              <a:t>     Click the link at the bottom of the email</a:t>
            </a:r>
            <a:r>
              <a:rPr lang="en-US" sz="2800" dirty="0">
                <a:latin typeface="Arial" panose="020B0604020202020204" pitchFamily="34" charset="0"/>
              </a:rPr>
              <a:t>:</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rtl="0">
              <a:spcBef>
                <a:spcPts val="0"/>
              </a:spcBef>
              <a:spcAft>
                <a:spcPts val="0"/>
              </a:spcAft>
            </a:pP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p:txBody>
      </p:sp>
      <p:pic>
        <p:nvPicPr>
          <p:cNvPr id="110" name="Google Shape;110;p8" descr="Two students walking down brick path on campus"/>
          <p:cNvPicPr preferRelativeResize="0"/>
          <p:nvPr/>
        </p:nvPicPr>
        <p:blipFill rotWithShape="1">
          <a:blip r:embed="rId4">
            <a:alphaModFix/>
          </a:blip>
          <a:srcRect l="23340" r="17444"/>
          <a:stretch/>
        </p:blipFill>
        <p:spPr>
          <a:xfrm>
            <a:off x="-5866181" y="0"/>
            <a:ext cx="12185901" cy="13716000"/>
          </a:xfrm>
          <a:prstGeom prst="rect">
            <a:avLst/>
          </a:prstGeom>
          <a:noFill/>
          <a:ln>
            <a:noFill/>
          </a:ln>
        </p:spPr>
      </p:pic>
      <p:pic>
        <p:nvPicPr>
          <p:cNvPr id="6" name="Picture 6" descr="Pratt logo">
            <a:extLst>
              <a:ext uri="{FF2B5EF4-FFF2-40B4-BE49-F238E27FC236}">
                <a16:creationId xmlns:a16="http://schemas.microsoft.com/office/drawing/2014/main" id="{DEBD2F4D-A74D-23C1-B8B9-BDB5985E1935}"/>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1376313" y="12074713"/>
            <a:ext cx="2743200" cy="1440180"/>
          </a:xfrm>
          <a:prstGeom prst="rect">
            <a:avLst/>
          </a:prstGeom>
        </p:spPr>
      </p:pic>
      <p:pic>
        <p:nvPicPr>
          <p:cNvPr id="1028" name="Picture 4" descr="A screenshot of an email sent by the website, AIM, displaying  course information.">
            <a:extLst>
              <a:ext uri="{FF2B5EF4-FFF2-40B4-BE49-F238E27FC236}">
                <a16:creationId xmlns:a16="http://schemas.microsoft.com/office/drawing/2014/main" id="{F0EFEE1B-D851-0A0E-5197-6801183EEE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6297" y="6315075"/>
            <a:ext cx="13170540" cy="690187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A9DAAD8-0978-EE7C-475E-6A84295537A6}"/>
              </a:ext>
            </a:extLst>
          </p:cNvPr>
          <p:cNvSpPr/>
          <p:nvPr/>
        </p:nvSpPr>
        <p:spPr>
          <a:xfrm>
            <a:off x="12418142" y="12425903"/>
            <a:ext cx="7256206" cy="1002890"/>
          </a:xfrm>
          <a:prstGeom prst="ellipse">
            <a:avLst/>
          </a:prstGeom>
          <a:noFill/>
          <a:ln w="412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19144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2633</Words>
  <Application>Microsoft Macintosh PowerPoint</Application>
  <PresentationFormat>Custom</PresentationFormat>
  <Paragraphs>216</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Calibri</vt:lpstr>
      <vt:lpstr>Segoe UI</vt:lpstr>
      <vt:lpstr>Calibri Light</vt:lpstr>
      <vt:lpstr>Arial</vt:lpstr>
      <vt:lpstr>Helvetica Neue</vt:lpstr>
      <vt:lpstr>Arial,Sans-Serif</vt:lpstr>
      <vt:lpstr>Helvetica Neue Light</vt:lpstr>
      <vt:lpstr>Office Theme</vt:lpstr>
      <vt:lpstr> L/AC Faculty Guide Fall 2024​​ ​</vt:lpstr>
      <vt:lpstr>Welcome to Pratt’s Learning/Access Center</vt:lpstr>
      <vt:lpstr>Contents</vt:lpstr>
      <vt:lpstr>How Do Students Get Accomodations?</vt:lpstr>
      <vt:lpstr>Accommodation Process</vt:lpstr>
      <vt:lpstr>Starfish</vt:lpstr>
      <vt:lpstr>AIM</vt:lpstr>
      <vt:lpstr>AIM: Instructor Portal Dashboard</vt:lpstr>
      <vt:lpstr>New AIM Module For Fall 2024!</vt:lpstr>
      <vt:lpstr>AIM: Alternative Testing</vt:lpstr>
      <vt:lpstr>AIM: Alternative Testing</vt:lpstr>
      <vt:lpstr>AIM: Alternative Testing</vt:lpstr>
      <vt:lpstr>AIM: Alternative Testing</vt:lpstr>
      <vt:lpstr>Application of Accommodations in the Classroom</vt:lpstr>
      <vt:lpstr>Disability-Related Absences </vt:lpstr>
      <vt:lpstr>Deadline Extensions</vt:lpstr>
      <vt:lpstr>Note-taking Assistance</vt:lpstr>
      <vt:lpstr>Other Accommodations</vt:lpstr>
      <vt:lpstr>Accommodations in the Studio</vt:lpstr>
      <vt:lpstr>About Accommodations Between Students &amp; Faculty</vt:lpstr>
      <vt:lpstr>Importance of Communication</vt:lpstr>
      <vt:lpstr>Common Faculty Pitfalls</vt:lpstr>
      <vt:lpstr>Common Faculty Pitfalls (continued)</vt:lpstr>
      <vt:lpstr>Faculty Best Practices</vt:lpstr>
      <vt:lpstr>Faculty Best Practices (continued)</vt:lpstr>
      <vt:lpstr>Faculty Best Practices (continued pt.3)</vt:lpstr>
      <vt:lpstr>Creating an Accessible Class Experience </vt:lpstr>
      <vt:lpstr>Technology &amp; Tools at L/AC</vt:lpstr>
      <vt:lpstr>Access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95</cp:revision>
  <dcterms:modified xsi:type="dcterms:W3CDTF">2025-01-22T19:51:28Z</dcterms:modified>
</cp:coreProperties>
</file>